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</p:sldIdLst>
  <p:sldSz cy="5143500" cx="9144000"/>
  <p:notesSz cx="6858000" cy="9144000"/>
  <p:embeddedFontLst>
    <p:embeddedFont>
      <p:font typeface="Ubuntu Light"/>
      <p:regular r:id="rId81"/>
      <p:bold r:id="rId82"/>
      <p:italic r:id="rId83"/>
      <p:boldItalic r:id="rId84"/>
    </p:embeddedFont>
    <p:embeddedFont>
      <p:font typeface="Ubuntu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9" roundtripDataSignature="AMtx7mi5MR1y/oc8lsdApbWUPSQLn0Ns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UbuntuLight-boldItalic.fntdata"/><Relationship Id="rId83" Type="http://schemas.openxmlformats.org/officeDocument/2006/relationships/font" Target="fonts/UbuntuLight-italic.fntdata"/><Relationship Id="rId42" Type="http://schemas.openxmlformats.org/officeDocument/2006/relationships/slide" Target="slides/slide38.xml"/><Relationship Id="rId86" Type="http://schemas.openxmlformats.org/officeDocument/2006/relationships/font" Target="fonts/Ubuntu-bold.fntdata"/><Relationship Id="rId41" Type="http://schemas.openxmlformats.org/officeDocument/2006/relationships/slide" Target="slides/slide37.xml"/><Relationship Id="rId85" Type="http://schemas.openxmlformats.org/officeDocument/2006/relationships/font" Target="fonts/Ubuntu-regular.fntdata"/><Relationship Id="rId44" Type="http://schemas.openxmlformats.org/officeDocument/2006/relationships/slide" Target="slides/slide40.xml"/><Relationship Id="rId88" Type="http://schemas.openxmlformats.org/officeDocument/2006/relationships/font" Target="fonts/Ubuntu-boldItalic.fntdata"/><Relationship Id="rId43" Type="http://schemas.openxmlformats.org/officeDocument/2006/relationships/slide" Target="slides/slide39.xml"/><Relationship Id="rId87" Type="http://schemas.openxmlformats.org/officeDocument/2006/relationships/font" Target="fonts/Ubuntu-italic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customschemas.google.com/relationships/presentationmetadata" Target="metadata"/><Relationship Id="rId80" Type="http://schemas.openxmlformats.org/officeDocument/2006/relationships/slide" Target="slides/slide76.xml"/><Relationship Id="rId82" Type="http://schemas.openxmlformats.org/officeDocument/2006/relationships/font" Target="fonts/UbuntuLight-bold.fntdata"/><Relationship Id="rId81" Type="http://schemas.openxmlformats.org/officeDocument/2006/relationships/font" Target="fonts/Ubuntu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4a4d80d0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04a4d80d0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36c24c2b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a36c24c2b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36c24c2b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a36c24c2b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04a4d80d0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04a4d80d0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04a4d80d0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204a4d80d0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36c24c2b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2a36c24c2b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4a4d80d0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04a4d80d0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36c24c2b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a36c24c2b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36c24c2b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a36c24c2b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36c24c2b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2a36c24c2b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36c24c2bd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2a36c24c2bd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36c24c2bd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g2a36c24c2bd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a36c24c2bd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2a36c24c2bd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36c24c2b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a36c24c2b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36c24c2bd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a36c24c2bd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04a4d80d0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204a4d80d0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4a4d80d02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204a4d80d0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4a4d80d0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g204a4d80d0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4a4d80d0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04a4d80d0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4a4d80d0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204a4d80d0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4a4d80d0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204a4d80d0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4a4d80d0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g204a4d80d0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04a4d80d02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204a4d80d02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04a4d80d02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04a4d80d02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04a4d80d02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04a4d80d02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4a4d80d02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204a4d80d0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04a4d80d02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04a4d80d0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04a4d80d02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04a4d80d02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04a4d80d02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04a4d80d02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4a4d80d02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04a4d80d02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4a4d80d0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204a4d80d0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4a4d80d02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04a4d80d02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04a4d80d0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04a4d80d0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36c24c2b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a36c24c2b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a36c24c2bd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2a36c24c2bd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04a4d80d0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04a4d80d0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04a4d80d02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04a4d80d02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04a4d80d02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" name="Google Shape;404;g204a4d80d02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04a4d80d02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04a4d80d02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04a4d80d02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204a4d80d02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04a4d80d02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04a4d80d02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4a4d80d0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g204a4d80d0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04a4d80d02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204a4d80d02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04a4d80d02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204a4d80d02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04a4d80d02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204a4d80d02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04a4d80d02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204a4d80d02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04a4d80d0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204a4d80d0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04a4d80d02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g204a4d80d02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04a4d80d02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g204a4d80d02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04a4d80d02_0_4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204a4d80d02_0_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a36c24c2b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2a36c24c2b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a36c24c2b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2" name="Google Shape;522;g2a36c24c2b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36c24c2b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g2a36c24c2b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a36c24c2b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2a36c24c2b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a36c24c2b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g2a36c24c2b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a36c24c2b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g2a36c24c2b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a36c24c2b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2a36c24c2b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a36c24c2b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2a36c24c2b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a36c24c2b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2a36c24c2b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a36c24c2bd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2a36c24c2bd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a36c24c2bd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2a36c24c2bd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a36c24c2bd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7" name="Google Shape;597;g2a36c24c2bd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a36c24c2b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2a36c24c2b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4a4d80d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04a4d80d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a36c24c2bd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2a36c24c2bd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a36c24c2bd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1" name="Google Shape;621;g2a36c24c2bd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a36c24c2bd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8" name="Google Shape;628;g2a36c24c2bd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a36c24c2bd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g2a36c24c2bd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a36c24c2bd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2a36c24c2b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2a36c24c2bd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2a36c24c2bd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a36c24c2bd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2" name="Google Shape;662;g2a36c24c2bd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36c24c2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a36c24c2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36c24c2b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a36c24c2b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E174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/>
        </p:nvSpPr>
        <p:spPr>
          <a:xfrm>
            <a:off x="3166275" y="719150"/>
            <a:ext cx="2149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#formador</a:t>
            </a:r>
            <a:endParaRPr b="0" i="0" sz="20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11" name="Google Shape;11;p6"/>
          <p:cNvCxnSpPr/>
          <p:nvPr/>
        </p:nvCxnSpPr>
        <p:spPr>
          <a:xfrm>
            <a:off x="2647950" y="852500"/>
            <a:ext cx="0" cy="2910000"/>
          </a:xfrm>
          <a:prstGeom prst="straightConnector1">
            <a:avLst/>
          </a:prstGeom>
          <a:noFill/>
          <a:ln cap="flat" cmpd="sng" w="19050">
            <a:solidFill>
              <a:srgbClr val="2CE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6"/>
          <p:cNvSpPr txBox="1"/>
          <p:nvPr/>
        </p:nvSpPr>
        <p:spPr>
          <a:xfrm>
            <a:off x="3166275" y="2100275"/>
            <a:ext cx="2149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#módulo</a:t>
            </a:r>
            <a:endParaRPr b="0" i="0" sz="20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" name="Google Shape;13;p6"/>
          <p:cNvSpPr/>
          <p:nvPr/>
        </p:nvSpPr>
        <p:spPr>
          <a:xfrm>
            <a:off x="0" y="4857750"/>
            <a:ext cx="9144000" cy="2859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6"/>
          <p:cNvSpPr txBox="1"/>
          <p:nvPr>
            <p:ph type="title"/>
          </p:nvPr>
        </p:nvSpPr>
        <p:spPr>
          <a:xfrm>
            <a:off x="3200400" y="1188075"/>
            <a:ext cx="5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buntu"/>
              <a:buNone/>
              <a:defRPr b="1" i="1" sz="2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2" type="title"/>
          </p:nvPr>
        </p:nvSpPr>
        <p:spPr>
          <a:xfrm>
            <a:off x="3166275" y="2533850"/>
            <a:ext cx="5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Ubuntu"/>
              <a:buNone/>
              <a:defRPr b="1" i="1" sz="4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918" y="852500"/>
            <a:ext cx="880025" cy="20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ção">
  <p:cSld name="TITLE_1">
    <p:bg>
      <p:bgPr>
        <a:solidFill>
          <a:srgbClr val="1E174C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7"/>
          <p:cNvCxnSpPr/>
          <p:nvPr/>
        </p:nvCxnSpPr>
        <p:spPr>
          <a:xfrm>
            <a:off x="2647950" y="852500"/>
            <a:ext cx="0" cy="2910000"/>
          </a:xfrm>
          <a:prstGeom prst="straightConnector1">
            <a:avLst/>
          </a:prstGeom>
          <a:noFill/>
          <a:ln cap="flat" cmpd="sng" w="19050">
            <a:solidFill>
              <a:srgbClr val="2CE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7"/>
          <p:cNvSpPr/>
          <p:nvPr/>
        </p:nvSpPr>
        <p:spPr>
          <a:xfrm>
            <a:off x="0" y="4857750"/>
            <a:ext cx="9144000" cy="2859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7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buntu"/>
              <a:buNone/>
              <a:defRPr b="1" i="1" sz="2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7"/>
          <p:cNvSpPr txBox="1"/>
          <p:nvPr>
            <p:ph idx="1" type="subTitle"/>
          </p:nvPr>
        </p:nvSpPr>
        <p:spPr>
          <a:xfrm>
            <a:off x="3105150" y="2578813"/>
            <a:ext cx="392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918" y="852500"/>
            <a:ext cx="880025" cy="20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-150"/>
            <a:ext cx="828600" cy="5143500"/>
          </a:xfrm>
          <a:prstGeom prst="rect">
            <a:avLst/>
          </a:prstGeom>
          <a:solidFill>
            <a:srgbClr val="1E17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200"/>
              <a:buFont typeface="Ubuntu"/>
              <a:buNone/>
              <a:defRPr b="1" i="1" sz="2200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9pPr>
          </a:lstStyle>
          <a:p/>
        </p:txBody>
      </p:sp>
      <p:sp>
        <p:nvSpPr>
          <p:cNvPr id="26" name="Google Shape;26;p8"/>
          <p:cNvSpPr/>
          <p:nvPr/>
        </p:nvSpPr>
        <p:spPr>
          <a:xfrm rot="-5400000">
            <a:off x="-1681200" y="2500200"/>
            <a:ext cx="5153100" cy="1335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7;p8"/>
          <p:cNvCxnSpPr/>
          <p:nvPr/>
        </p:nvCxnSpPr>
        <p:spPr>
          <a:xfrm>
            <a:off x="1857375" y="1378200"/>
            <a:ext cx="2200200" cy="0"/>
          </a:xfrm>
          <a:prstGeom prst="straightConnector1">
            <a:avLst/>
          </a:prstGeom>
          <a:noFill/>
          <a:ln cap="flat" cmpd="sng" w="19050">
            <a:solidFill>
              <a:srgbClr val="2CE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300"/>
              <a:buFont typeface="Ubuntu Light"/>
              <a:buChar char="●"/>
              <a:defRPr sz="13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○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■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●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○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■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●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○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■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0" name="Google Shape;3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34" y="182300"/>
            <a:ext cx="462925" cy="1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-150"/>
            <a:ext cx="828600" cy="5143500"/>
          </a:xfrm>
          <a:prstGeom prst="rect">
            <a:avLst/>
          </a:prstGeom>
          <a:solidFill>
            <a:srgbClr val="1E17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"/>
          <p:cNvSpPr/>
          <p:nvPr/>
        </p:nvSpPr>
        <p:spPr>
          <a:xfrm rot="-5400000">
            <a:off x="-1681200" y="2500200"/>
            <a:ext cx="5153100" cy="1335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9"/>
          <p:cNvSpPr/>
          <p:nvPr>
            <p:ph idx="2" type="pic"/>
          </p:nvPr>
        </p:nvSpPr>
        <p:spPr>
          <a:xfrm>
            <a:off x="1519900" y="559200"/>
            <a:ext cx="7138200" cy="4015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34" y="182300"/>
            <a:ext cx="462925" cy="1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5" Type="http://schemas.openxmlformats.org/officeDocument/2006/relationships/hyperlink" Target="https://coolors.co/image-picker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Relationship Id="rId5" Type="http://schemas.openxmlformats.org/officeDocument/2006/relationships/image" Target="../media/image55.jpg"/><Relationship Id="rId6" Type="http://schemas.openxmlformats.org/officeDocument/2006/relationships/image" Target="../media/image39.png"/><Relationship Id="rId7" Type="http://schemas.openxmlformats.org/officeDocument/2006/relationships/image" Target="../media/image33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3.png"/><Relationship Id="rId4" Type="http://schemas.openxmlformats.org/officeDocument/2006/relationships/image" Target="../media/image55.jpg"/><Relationship Id="rId10" Type="http://schemas.openxmlformats.org/officeDocument/2006/relationships/image" Target="../media/image25.png"/><Relationship Id="rId9" Type="http://schemas.openxmlformats.org/officeDocument/2006/relationships/image" Target="../media/image24.png"/><Relationship Id="rId5" Type="http://schemas.openxmlformats.org/officeDocument/2006/relationships/image" Target="../media/image36.png"/><Relationship Id="rId6" Type="http://schemas.openxmlformats.org/officeDocument/2006/relationships/image" Target="../media/image23.png"/><Relationship Id="rId7" Type="http://schemas.openxmlformats.org/officeDocument/2006/relationships/image" Target="../media/image34.png"/><Relationship Id="rId8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jpg"/><Relationship Id="rId4" Type="http://schemas.openxmlformats.org/officeDocument/2006/relationships/image" Target="../media/image5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8.jpg"/><Relationship Id="rId4" Type="http://schemas.openxmlformats.org/officeDocument/2006/relationships/image" Target="../media/image49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jpg"/><Relationship Id="rId4" Type="http://schemas.openxmlformats.org/officeDocument/2006/relationships/image" Target="../media/image4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3.jpg"/><Relationship Id="rId4" Type="http://schemas.openxmlformats.org/officeDocument/2006/relationships/image" Target="../media/image5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5.jpg"/><Relationship Id="rId4" Type="http://schemas.openxmlformats.org/officeDocument/2006/relationships/image" Target="../media/image4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5.png"/><Relationship Id="rId4" Type="http://schemas.openxmlformats.org/officeDocument/2006/relationships/image" Target="../media/image13.png"/><Relationship Id="rId5" Type="http://schemas.openxmlformats.org/officeDocument/2006/relationships/image" Target="../media/image5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jpg"/><Relationship Id="rId4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.png"/><Relationship Id="rId4" Type="http://schemas.openxmlformats.org/officeDocument/2006/relationships/image" Target="../media/image55.jpg"/><Relationship Id="rId5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3.png"/><Relationship Id="rId4" Type="http://schemas.openxmlformats.org/officeDocument/2006/relationships/image" Target="../media/image55.jpg"/><Relationship Id="rId5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7.png"/><Relationship Id="rId4" Type="http://schemas.openxmlformats.org/officeDocument/2006/relationships/image" Target="../media/image5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4.jpg"/><Relationship Id="rId4" Type="http://schemas.openxmlformats.org/officeDocument/2006/relationships/image" Target="../media/image58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9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9.png"/><Relationship Id="rId4" Type="http://schemas.openxmlformats.org/officeDocument/2006/relationships/image" Target="../media/image13.png"/><Relationship Id="rId5" Type="http://schemas.openxmlformats.org/officeDocument/2006/relationships/image" Target="../media/image55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8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13.png"/><Relationship Id="rId6" Type="http://schemas.openxmlformats.org/officeDocument/2006/relationships/image" Target="../media/image5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74C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title"/>
          </p:nvPr>
        </p:nvSpPr>
        <p:spPr>
          <a:xfrm>
            <a:off x="3200400" y="1188075"/>
            <a:ext cx="5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PT"/>
              <a:t>Filipe Vaz Carlos</a:t>
            </a:r>
            <a:endParaRPr/>
          </a:p>
        </p:txBody>
      </p:sp>
      <p:sp>
        <p:nvSpPr>
          <p:cNvPr id="42" name="Google Shape;42;p1"/>
          <p:cNvSpPr txBox="1"/>
          <p:nvPr>
            <p:ph idx="2" type="title"/>
          </p:nvPr>
        </p:nvSpPr>
        <p:spPr>
          <a:xfrm>
            <a:off x="3166275" y="2610050"/>
            <a:ext cx="49587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PT"/>
              <a:t>UX | UI Foundations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04a4d80d02_0_7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User interface (UI)</a:t>
            </a:r>
            <a:endParaRPr/>
          </a:p>
        </p:txBody>
      </p:sp>
      <p:sp>
        <p:nvSpPr>
          <p:cNvPr id="100" name="Google Shape;100;g204a4d80d02_0_70"/>
          <p:cNvSpPr txBox="1"/>
          <p:nvPr>
            <p:ph idx="1" type="body"/>
          </p:nvPr>
        </p:nvSpPr>
        <p:spPr>
          <a:xfrm>
            <a:off x="1781175" y="1663950"/>
            <a:ext cx="67707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Desenvolvido pela prática considera todo o visual, interatividade de componentes num interface: botões, símbolos, tipografia, cores e responsive web design (RWD).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objetivo é conduzir o utilizador pelo interface, resume-se sobretudo a fazer com que o utilizador encontre instintivamente o que procura  sem ter que pensar excessivamente.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Aplica as qualidades da “Brand” e potência as qualidades visuais em vantagens para o interface, garantindo que o design é de confiança, lúcido e elegantemente satisfatório.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" name="Google Shape;101;g204a4d80d02_0_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36c24c2bd_0_2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User interface (UI)</a:t>
            </a:r>
            <a:endParaRPr/>
          </a:p>
        </p:txBody>
      </p:sp>
      <p:sp>
        <p:nvSpPr>
          <p:cNvPr id="107" name="Google Shape;107;g2a36c24c2bd_0_21"/>
          <p:cNvSpPr txBox="1"/>
          <p:nvPr>
            <p:ph idx="1" type="body"/>
          </p:nvPr>
        </p:nvSpPr>
        <p:spPr>
          <a:xfrm>
            <a:off x="1781175" y="1663950"/>
            <a:ext cx="67707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_Design Guidelines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Garantir uma aparência unificada e coesa em toda a UI.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_Grid System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Criar um layout visualmente equilibrado e harmonioso.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_Responsive design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Fornecer uma experiência consistente ao utilizador nos vários dispositivos.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_Tipografia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Aprimorar a legibilidade e transmitir a personalidade da marca.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_Teoria da cor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Evocar emoções específicas, orientar a atenção do utilizador e melhorar a experiência visual.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" name="Google Shape;108;g2a36c24c2bd_0_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a36c24c2bd_0_4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User interface (UI)</a:t>
            </a:r>
            <a:endParaRPr/>
          </a:p>
        </p:txBody>
      </p:sp>
      <p:sp>
        <p:nvSpPr>
          <p:cNvPr id="114" name="Google Shape;114;g2a36c24c2bd_0_45"/>
          <p:cNvSpPr txBox="1"/>
          <p:nvPr>
            <p:ph idx="1" type="body"/>
          </p:nvPr>
        </p:nvSpPr>
        <p:spPr>
          <a:xfrm>
            <a:off x="1781175" y="1663950"/>
            <a:ext cx="67707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_Hierarquia e Contraste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Orientar os utilizadores pelo conteúdo e enfatizar elementos importantes.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_Princípios de Usabilidade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Aprimorar a experiência tornando a interface intuitiva e amigável.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_Padrões de UI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Aproveitar padrões estabelecidos para familiaridade e previsibilidade nas interações do utilizador.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_Animação e movimento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Fornecer feedback visual, orientar os utilizadores e criar uma interface mais envolvente e dinâmica.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" name="Google Shape;115;g2a36c24c2bd_0_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04a4d80d02_0_7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UX vs UI</a:t>
            </a:r>
            <a:endParaRPr/>
          </a:p>
        </p:txBody>
      </p:sp>
      <p:sp>
        <p:nvSpPr>
          <p:cNvPr id="121" name="Google Shape;121;g204a4d80d02_0_77"/>
          <p:cNvSpPr txBox="1"/>
          <p:nvPr>
            <p:ph idx="1" type="body"/>
          </p:nvPr>
        </p:nvSpPr>
        <p:spPr>
          <a:xfrm>
            <a:off x="1781175" y="1663950"/>
            <a:ext cx="67707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_UX foca-se sobretudo em criar um produto que resolve um problema.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UI foca-se nos patterns do design do produto e micro detalhes.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_UX centra-se em como criar um produto simples de utilizar.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UI centra-se em tornar o produto o mais agradável possível.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_UX é para nós, como utilizadores, o experienciamos.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UI é para nós, como utilizadores, o que vemos quando utilizamos o produto.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_UX vem geralmente antes do UI num processo de design ideal.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UI faz parte do UX pois afeta a experiência global.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2" name="Google Shape;122;g204a4d80d02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04a4d80d02_0_8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UX vs UI</a:t>
            </a:r>
            <a:endParaRPr/>
          </a:p>
        </p:txBody>
      </p:sp>
      <p:sp>
        <p:nvSpPr>
          <p:cNvPr id="128" name="Google Shape;128;g204a4d80d02_0_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29" name="Google Shape;129;g204a4d80d02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7625" y="1747025"/>
            <a:ext cx="5516851" cy="2424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36c24c2bd_0_119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pt-PT"/>
              <a:t>Developer - Designer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4a4d80d02_0_4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Relação entre Designer e Developer</a:t>
            </a:r>
            <a:endParaRPr/>
          </a:p>
        </p:txBody>
      </p:sp>
      <p:sp>
        <p:nvSpPr>
          <p:cNvPr id="140" name="Google Shape;140;g204a4d80d02_0_40"/>
          <p:cNvSpPr txBox="1"/>
          <p:nvPr>
            <p:ph idx="1" type="body"/>
          </p:nvPr>
        </p:nvSpPr>
        <p:spPr>
          <a:xfrm>
            <a:off x="1781175" y="1663950"/>
            <a:ext cx="67707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Empatia e comunicação realmente entram em jogo quando se trata de formar uma equipa forte para terminar um projeto com sucesso.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Para os Designers e Developers, isso não é diferente.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Um projeto é construído tanto pelo Designer como pelo Developer, e o sucesso do projeto é decisivo o quão bem eles estão dispostos a trabalhar juntos.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" name="Google Shape;141;g204a4d80d02_0_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36c24c2bd_0_6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Relação entre Designer e Developer</a:t>
            </a:r>
            <a:endParaRPr/>
          </a:p>
        </p:txBody>
      </p:sp>
      <p:sp>
        <p:nvSpPr>
          <p:cNvPr id="147" name="Google Shape;147;g2a36c24c2bd_0_69"/>
          <p:cNvSpPr txBox="1"/>
          <p:nvPr>
            <p:ph idx="1" type="body"/>
          </p:nvPr>
        </p:nvSpPr>
        <p:spPr>
          <a:xfrm>
            <a:off x="1781175" y="1663950"/>
            <a:ext cx="67707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1. Colaboração - Esteja disponível.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2. Proatividade - Comunicar dúvidas e preocupações.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3. Feedback Construtivo - Oportunidade de aprendizagem e melhoria contínua.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4. Colocar a experiência do utilizador em primeiro lugar.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5. Organização - Documentação detalhada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6. Flexibilidade - busca de soluções eficazes.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8" name="Google Shape;148;g2a36c24c2bd_0_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36c24c2bd_0_123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pt-PT"/>
              <a:t>Princípios e elementos básicos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36c24c2bd_0_5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</a:t>
            </a:r>
            <a:endParaRPr/>
          </a:p>
        </p:txBody>
      </p:sp>
      <p:sp>
        <p:nvSpPr>
          <p:cNvPr id="159" name="Google Shape;159;g2a36c24c2bd_0_59"/>
          <p:cNvSpPr txBox="1"/>
          <p:nvPr>
            <p:ph idx="1" type="body"/>
          </p:nvPr>
        </p:nvSpPr>
        <p:spPr>
          <a:xfrm>
            <a:off x="1781175" y="1663950"/>
            <a:ext cx="67707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Cor é a impressão que a luz refletida ou absorvida pelos corpos produz nos olhos.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cor branca representa as sete cores do espectro: vermelho, laranja, amarelo, verde, azul, anil e violeta.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cor preta é a inexistência de cor ou ausência de luz.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0" name="Google Shape;160;g2a36c24c2bd_0_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pt-PT"/>
              <a:t>UX/UI - User interface e User Experience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36c24c2bd_0_14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</a:t>
            </a:r>
            <a:endParaRPr/>
          </a:p>
        </p:txBody>
      </p:sp>
      <p:sp>
        <p:nvSpPr>
          <p:cNvPr id="166" name="Google Shape;166;g2a36c24c2bd_0_140"/>
          <p:cNvSpPr txBox="1"/>
          <p:nvPr>
            <p:ph idx="1" type="body"/>
          </p:nvPr>
        </p:nvSpPr>
        <p:spPr>
          <a:xfrm>
            <a:off x="1781175" y="1663950"/>
            <a:ext cx="67707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Cor é a impressão que a luz refletida ou absorvida pelos corpos produz nos olhos.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cor branca representa as sete cores do espectro: vermelho, laranja, amarelo, verde, azul, anil e violeta.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cor preta é a inexistência de cor ou ausência de luz.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" name="Google Shape;167;g2a36c24c2bd_0_1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36c24c2bd_0_13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Cores primárias</a:t>
            </a:r>
            <a:endParaRPr/>
          </a:p>
        </p:txBody>
      </p:sp>
      <p:sp>
        <p:nvSpPr>
          <p:cNvPr id="173" name="Google Shape;173;g2a36c24c2bd_0_133"/>
          <p:cNvSpPr txBox="1"/>
          <p:nvPr>
            <p:ph idx="1" type="body"/>
          </p:nvPr>
        </p:nvSpPr>
        <p:spPr>
          <a:xfrm>
            <a:off x="1781175" y="1663950"/>
            <a:ext cx="6770700" cy="28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Cores primárias são conjuntos de cores que podem ser combinadas para criar outras cores.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Para as aplicações humanas, são usadas três cores primárias, já que a visão colorida humana é tricromática (Amarelo, vermelho e azul).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4" name="Google Shape;174;g2a36c24c2bd_0_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75" name="Google Shape;175;g2a36c24c2bd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276" y="2944100"/>
            <a:ext cx="4773174" cy="157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36c24c2bd_0_14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Cores secundárias</a:t>
            </a:r>
            <a:endParaRPr/>
          </a:p>
        </p:txBody>
      </p:sp>
      <p:sp>
        <p:nvSpPr>
          <p:cNvPr id="181" name="Google Shape;181;g2a36c24c2bd_0_149"/>
          <p:cNvSpPr txBox="1"/>
          <p:nvPr>
            <p:ph idx="1" type="body"/>
          </p:nvPr>
        </p:nvSpPr>
        <p:spPr>
          <a:xfrm>
            <a:off x="1781175" y="1663950"/>
            <a:ext cx="68814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São as cores que se formam pela mistura de duas cores primárias, em partes iguais.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82" name="Google Shape;182;g2a36c24c2bd_0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83" name="Google Shape;183;g2a36c24c2bd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1524" y="2792050"/>
            <a:ext cx="5318226" cy="14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36c24c2bd_0_16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Cores terciárias</a:t>
            </a:r>
            <a:endParaRPr/>
          </a:p>
        </p:txBody>
      </p:sp>
      <p:sp>
        <p:nvSpPr>
          <p:cNvPr id="189" name="Google Shape;189;g2a36c24c2bd_0_160"/>
          <p:cNvSpPr txBox="1"/>
          <p:nvPr>
            <p:ph idx="1" type="body"/>
          </p:nvPr>
        </p:nvSpPr>
        <p:spPr>
          <a:xfrm>
            <a:off x="1781175" y="1663950"/>
            <a:ext cx="7077000" cy="7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São compostas por uma cor primária e uma cor secundária. São ao todo seis cores: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0" name="Google Shape;190;g2a36c24c2bd_0_1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91" name="Google Shape;191;g2a36c24c2bd_0_1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2900" y="2694999"/>
            <a:ext cx="6987259" cy="14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a36c24c2bd_0_17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Cores complementares</a:t>
            </a:r>
            <a:endParaRPr/>
          </a:p>
        </p:txBody>
      </p:sp>
      <p:sp>
        <p:nvSpPr>
          <p:cNvPr id="197" name="Google Shape;197;g2a36c24c2bd_0_170"/>
          <p:cNvSpPr txBox="1"/>
          <p:nvPr>
            <p:ph idx="1" type="body"/>
          </p:nvPr>
        </p:nvSpPr>
        <p:spPr>
          <a:xfrm>
            <a:off x="1781175" y="1663950"/>
            <a:ext cx="6801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▪ Cores complementares são cores que, em certo sentido, são opostas umas às outras (oferecem mais contraste).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8" name="Google Shape;198;g2a36c24c2bd_0_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Ultimate Girl: Cores Complementares" id="199" name="Google Shape;199;g2a36c24c2bd_0_1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1300" y="2265051"/>
            <a:ext cx="4028451" cy="282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04a4d80d02_0_6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Psicologia das cores</a:t>
            </a:r>
            <a:endParaRPr/>
          </a:p>
        </p:txBody>
      </p:sp>
      <p:sp>
        <p:nvSpPr>
          <p:cNvPr id="205" name="Google Shape;205;g204a4d80d02_0_63"/>
          <p:cNvSpPr txBox="1"/>
          <p:nvPr>
            <p:ph idx="1" type="body"/>
          </p:nvPr>
        </p:nvSpPr>
        <p:spPr>
          <a:xfrm>
            <a:off x="1781175" y="1663950"/>
            <a:ext cx="67707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Psicologia das cores é o estudo de como as cores afetam o nosso humor, emoções e comportamentos.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As cores são importantes em vários aspectos de nossas vidas e devemos explorar essa vertente no mundo digital.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cor pode aumentar a memorização, recordação e reconhecimento. Em projetos interativos, a cor pode sugerir categorias e dar identidade à informação, levando-nos a um design mais eficiente, claro e fácil de perceber, logo a navegação e a experiência será mais positiva para o utilizador.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06" name="Google Shape;206;g204a4d80d02_0_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04a4d80d02_0_9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Psicologia das cores</a:t>
            </a:r>
            <a:endParaRPr/>
          </a:p>
        </p:txBody>
      </p:sp>
      <p:sp>
        <p:nvSpPr>
          <p:cNvPr id="212" name="Google Shape;212;g204a4d80d02_0_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13" name="Google Shape;213;g204a4d80d02_0_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3851" y="1841050"/>
            <a:ext cx="5076300" cy="279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04a4d80d02_0_4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 - Códigos de cores digital</a:t>
            </a:r>
            <a:endParaRPr/>
          </a:p>
        </p:txBody>
      </p:sp>
      <p:sp>
        <p:nvSpPr>
          <p:cNvPr id="219" name="Google Shape;219;g204a4d80d02_0_48"/>
          <p:cNvSpPr txBox="1"/>
          <p:nvPr>
            <p:ph idx="1" type="body"/>
          </p:nvPr>
        </p:nvSpPr>
        <p:spPr>
          <a:xfrm>
            <a:off x="1781175" y="1663950"/>
            <a:ext cx="67707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_Digital HSB - Hue, Saturation, Brightness - Tonalidade, Saturação e brilho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 u="sng">
                <a:latin typeface="Ubuntu"/>
                <a:ea typeface="Ubuntu"/>
                <a:cs typeface="Ubuntu"/>
                <a:sym typeface="Ubuntu"/>
              </a:rPr>
              <a:t>Ex: hsl(0, 85, 25 - 100%)</a:t>
            </a:r>
            <a:endParaRPr sz="1400" u="sng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_RGB - Red, Green, Blue - Vermelho, Verde e Azul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 u="sng">
                <a:latin typeface="Ubuntu"/>
                <a:ea typeface="Ubuntu"/>
                <a:cs typeface="Ubuntu"/>
                <a:sym typeface="Ubuntu"/>
              </a:rPr>
              <a:t>Ex: rgba(120,10,10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)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_HTML - Hexadecimal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 u="sng">
                <a:latin typeface="Ubuntu"/>
                <a:ea typeface="Ubuntu"/>
                <a:cs typeface="Ubuntu"/>
                <a:sym typeface="Ubuntu"/>
              </a:rPr>
              <a:t>Ex: #780A0A</a:t>
            </a:r>
            <a:endParaRPr sz="1400" u="sng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20" name="Google Shape;220;g204a4d80d02_0_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4a4d80d02_0_56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 - Palette</a:t>
            </a:r>
            <a:endParaRPr/>
          </a:p>
        </p:txBody>
      </p:sp>
      <p:sp>
        <p:nvSpPr>
          <p:cNvPr id="226" name="Google Shape;226;g204a4d80d02_0_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27" name="Google Shape;227;g204a4d80d02_0_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7375" y="1656700"/>
            <a:ext cx="3323352" cy="217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204a4d80d02_0_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6076" y="1763372"/>
            <a:ext cx="3106699" cy="2030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g204a4d80d02_0_56">
            <a:hlinkClick r:id="rId5"/>
          </p:cNvPr>
          <p:cNvSpPr txBox="1"/>
          <p:nvPr>
            <p:ph type="title"/>
          </p:nvPr>
        </p:nvSpPr>
        <p:spPr>
          <a:xfrm>
            <a:off x="1781175" y="4298775"/>
            <a:ext cx="3106800" cy="5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0" lang="pt-PT" sz="1600" u="sng">
                <a:solidFill>
                  <a:srgbClr val="FF007F"/>
                </a:solidFill>
              </a:rPr>
              <a:t>Extract color palette from image</a:t>
            </a:r>
            <a:endParaRPr b="0" sz="1600" u="sng">
              <a:solidFill>
                <a:srgbClr val="FF007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04a4d80d02_0_13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 - Palette primária</a:t>
            </a:r>
            <a:endParaRPr/>
          </a:p>
        </p:txBody>
      </p:sp>
      <p:sp>
        <p:nvSpPr>
          <p:cNvPr id="235" name="Google Shape;235;g204a4d80d02_0_137"/>
          <p:cNvSpPr txBox="1"/>
          <p:nvPr>
            <p:ph idx="1" type="body"/>
          </p:nvPr>
        </p:nvSpPr>
        <p:spPr>
          <a:xfrm>
            <a:off x="1781175" y="1663950"/>
            <a:ext cx="67707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São as cores que devem surgir mais no interface, são as que determinam a "aparência" geral na aplicação do design ao produto digital. São utilizadas para ações primárias, links, itens de navegação, iconografia, borders para chamar à atenção ou texto a enfatizar.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36" name="Google Shape;236;g204a4d80d02_0_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37" name="Google Shape;237;g204a4d80d02_0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4100" y="2965625"/>
            <a:ext cx="2629549" cy="21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04a4d80d02_0_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5925" y="3547425"/>
            <a:ext cx="4083973" cy="12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Apresentação</a:t>
            </a:r>
            <a:endParaRPr/>
          </a:p>
        </p:txBody>
      </p:sp>
      <p:sp>
        <p:nvSpPr>
          <p:cNvPr id="53" name="Google Shape;53;p3"/>
          <p:cNvSpPr txBox="1"/>
          <p:nvPr>
            <p:ph idx="1" type="body"/>
          </p:nvPr>
        </p:nvSpPr>
        <p:spPr>
          <a:xfrm>
            <a:off x="1781175" y="1663950"/>
            <a:ext cx="5229300" cy="30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_Chamo-me…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_Tenho… anos…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_Sou de…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_Nos meus tempos livres…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_Estudei…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_Profissionalmente…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_Estou neste curso porque…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Google Shape;5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4a4d80d02_0_10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 - Palette neutra</a:t>
            </a:r>
            <a:endParaRPr/>
          </a:p>
        </p:txBody>
      </p:sp>
      <p:sp>
        <p:nvSpPr>
          <p:cNvPr id="244" name="Google Shape;244;g204a4d80d02_0_100"/>
          <p:cNvSpPr txBox="1"/>
          <p:nvPr>
            <p:ph idx="1" type="body"/>
          </p:nvPr>
        </p:nvSpPr>
        <p:spPr>
          <a:xfrm>
            <a:off x="1781175" y="1663950"/>
            <a:ext cx="6770700" cy="7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São as cores que serão utilizadas na maior parte do UI. A sua aplicação será para a maior parte do texto, background e borders e botões secundários/disabled.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45" name="Google Shape;245;g204a4d80d02_0_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46" name="Google Shape;246;g204a4d80d02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4100" y="2965625"/>
            <a:ext cx="2629549" cy="21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204a4d80d02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1100" y="3500225"/>
            <a:ext cx="4180700" cy="13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4a4d80d02_0_112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 - Palette de suporte/secundária</a:t>
            </a:r>
            <a:endParaRPr/>
          </a:p>
        </p:txBody>
      </p:sp>
      <p:sp>
        <p:nvSpPr>
          <p:cNvPr id="253" name="Google Shape;253;g204a4d80d02_0_112"/>
          <p:cNvSpPr txBox="1"/>
          <p:nvPr>
            <p:ph idx="1" type="body"/>
          </p:nvPr>
        </p:nvSpPr>
        <p:spPr>
          <a:xfrm>
            <a:off x="1781175" y="1663950"/>
            <a:ext cx="6770700" cy="16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aplicação dessas cores devem ser utilizadas de maneira bastante conservadora em todo o layout para evitar a sobreposição às cores primárias.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sua finalidade pressupõe dar a um elemento destaque ou reforçar elementos como estados de erro, aviso ou tendências positivas com a cor semântica apropriada.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4" name="Google Shape;254;g204a4d80d02_0_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55" name="Google Shape;255;g204a4d80d02_0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2175" y="3574950"/>
            <a:ext cx="3220275" cy="119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204a4d80d02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5749" y="3644513"/>
            <a:ext cx="2958612" cy="1057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04a4d80d02_0_126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Cor - Regra 60/30/10</a:t>
            </a:r>
            <a:endParaRPr/>
          </a:p>
        </p:txBody>
      </p:sp>
      <p:sp>
        <p:nvSpPr>
          <p:cNvPr id="262" name="Google Shape;262;g204a4d80d02_0_126"/>
          <p:cNvSpPr txBox="1"/>
          <p:nvPr>
            <p:ph idx="1" type="body"/>
          </p:nvPr>
        </p:nvSpPr>
        <p:spPr>
          <a:xfrm>
            <a:off x="1781175" y="1663950"/>
            <a:ext cx="67707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regra 60%+30%+10% traz a sensação de equilíbrio e ajuda o olho a se mover suavemente de uma secção para outra, orientando o utilizador pelo interface.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_60% para cor primária;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_30% para cor secundária;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_10% para cor de destaque.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63" name="Google Shape;263;g204a4d80d02_0_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64" name="Google Shape;264;g204a4d80d02_0_126"/>
          <p:cNvSpPr/>
          <p:nvPr/>
        </p:nvSpPr>
        <p:spPr>
          <a:xfrm>
            <a:off x="5466725" y="2587375"/>
            <a:ext cx="2772149" cy="223587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65" name="Google Shape;265;g204a4d80d02_0_126"/>
          <p:cNvSpPr/>
          <p:nvPr/>
        </p:nvSpPr>
        <p:spPr>
          <a:xfrm>
            <a:off x="4570625" y="2525500"/>
            <a:ext cx="2092851" cy="202487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04a4d80d02_0_14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Tipografia</a:t>
            </a:r>
            <a:endParaRPr/>
          </a:p>
        </p:txBody>
      </p:sp>
      <p:sp>
        <p:nvSpPr>
          <p:cNvPr id="271" name="Google Shape;271;g204a4d80d02_0_149"/>
          <p:cNvSpPr txBox="1"/>
          <p:nvPr>
            <p:ph idx="1" type="body"/>
          </p:nvPr>
        </p:nvSpPr>
        <p:spPr>
          <a:xfrm>
            <a:off x="1781175" y="1663950"/>
            <a:ext cx="6770700" cy="3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Em primeiro lugar, a tipografia tem muito a ver com usabilidade, neste caso para transmitir informações.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Existem muitas alavancas que podemos utilizar para afetar a usabilidade da leitura de texto, e somente com uma boa aplicação podemos criar uma experiência agradável e eficiente ao utilizador.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tipografia amplifica a personalidade da marca (projeto).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Aplicada ao mesmo texto, vários tipos de tipografia proporcionam ao utilizador experiências diferentes.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72" name="Google Shape;272;g204a4d80d02_0_1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04a4d80d02_0_15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Tipografia</a:t>
            </a:r>
            <a:endParaRPr/>
          </a:p>
        </p:txBody>
      </p:sp>
      <p:sp>
        <p:nvSpPr>
          <p:cNvPr id="278" name="Google Shape;278;g204a4d80d02_0_1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79" name="Google Shape;279;g204a4d80d02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7100" y="2162275"/>
            <a:ext cx="5489799" cy="180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4a4d80d02_0_17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Tipografia - Typeface vs font</a:t>
            </a:r>
            <a:endParaRPr/>
          </a:p>
        </p:txBody>
      </p:sp>
      <p:sp>
        <p:nvSpPr>
          <p:cNvPr id="285" name="Google Shape;285;g204a4d80d02_0_171"/>
          <p:cNvSpPr txBox="1"/>
          <p:nvPr>
            <p:ph idx="1" type="body"/>
          </p:nvPr>
        </p:nvSpPr>
        <p:spPr>
          <a:xfrm>
            <a:off x="1781175" y="1663950"/>
            <a:ext cx="6770700" cy="31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_Typeface: é o design de uma coleção de glyphs (por exemplo, letras, números, símbolos);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_Font: um tamanho, peso ou estilo específico de uma fonte (por exemplo, normal, negrito, itálico)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divisão mais ampla é entre as tipografias é com serifa e sem serifa.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6" name="Google Shape;286;g204a4d80d02_0_1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87" name="Google Shape;287;g204a4d80d02_0_171"/>
          <p:cNvPicPr preferRelativeResize="0"/>
          <p:nvPr/>
        </p:nvPicPr>
        <p:blipFill rotWithShape="1">
          <a:blip r:embed="rId3">
            <a:alphaModFix/>
          </a:blip>
          <a:srcRect b="26146" l="2782" r="1606" t="19740"/>
          <a:stretch/>
        </p:blipFill>
        <p:spPr>
          <a:xfrm>
            <a:off x="3454750" y="3835750"/>
            <a:ext cx="3073750" cy="4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04a4d80d02_0_17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Tipografia - font weight</a:t>
            </a:r>
            <a:endParaRPr/>
          </a:p>
        </p:txBody>
      </p:sp>
      <p:sp>
        <p:nvSpPr>
          <p:cNvPr id="293" name="Google Shape;293;g204a4d80d02_0_178"/>
          <p:cNvSpPr txBox="1"/>
          <p:nvPr>
            <p:ph idx="1" type="body"/>
          </p:nvPr>
        </p:nvSpPr>
        <p:spPr>
          <a:xfrm>
            <a:off x="1781175" y="1663950"/>
            <a:ext cx="6770700" cy="6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_Algumas famílias de tipografias têm uma grande variedade de font weights - Light, Book, Regular, Medium, Semi-Bold, Bold, Black, etc.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4" name="Google Shape;294;g204a4d80d02_0_1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95" name="Google Shape;295;g204a4d80d02_0_178"/>
          <p:cNvPicPr preferRelativeResize="0"/>
          <p:nvPr/>
        </p:nvPicPr>
        <p:blipFill rotWithShape="1">
          <a:blip r:embed="rId3">
            <a:alphaModFix/>
          </a:blip>
          <a:srcRect b="0" l="3755" r="3745" t="14376"/>
          <a:stretch/>
        </p:blipFill>
        <p:spPr>
          <a:xfrm>
            <a:off x="2224225" y="2991375"/>
            <a:ext cx="4695552" cy="108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04a4d80d02_0_186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Tipografia - legibilidade</a:t>
            </a:r>
            <a:endParaRPr/>
          </a:p>
        </p:txBody>
      </p:sp>
      <p:sp>
        <p:nvSpPr>
          <p:cNvPr id="301" name="Google Shape;301;g204a4d80d02_0_186"/>
          <p:cNvSpPr txBox="1"/>
          <p:nvPr>
            <p:ph idx="1" type="body"/>
          </p:nvPr>
        </p:nvSpPr>
        <p:spPr>
          <a:xfrm>
            <a:off x="1781175" y="1663950"/>
            <a:ext cx="6770700" cy="12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_Algumas tipografias são mais difíceis de obter leitura que outras.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_Tipografias elaboradas podem ter fraca leitura especialmente quando se trata de parágrafos, é necessário algum estudo para confirmar que seja legível em tamanhos e pesos diferentes.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02" name="Google Shape;302;g204a4d80d02_0_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03" name="Google Shape;303;g204a4d80d02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7950" y="3149300"/>
            <a:ext cx="4537151" cy="250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04a4d80d02_0_19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Iconografia</a:t>
            </a:r>
            <a:endParaRPr/>
          </a:p>
        </p:txBody>
      </p:sp>
      <p:sp>
        <p:nvSpPr>
          <p:cNvPr id="309" name="Google Shape;309;g204a4d80d02_0_195"/>
          <p:cNvSpPr txBox="1"/>
          <p:nvPr>
            <p:ph idx="1" type="body"/>
          </p:nvPr>
        </p:nvSpPr>
        <p:spPr>
          <a:xfrm>
            <a:off x="1781175" y="1663950"/>
            <a:ext cx="6770700" cy="3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Os icons tornaram-se numa parte fundamental das nossas vidas. Eles ajudam-nos a orientar, tomar decisões rápidas e encontrar o que procuramos.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São essenciais quando estamos no aeroporto, procurando um WC, num centro comercial nos movimentando ou simplesmente tentando realizar uma ação específica no mundo digital.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Os icons ajudam-nos a: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_Atrair atenção;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_Compreender o significado;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_Navegar pelo interface;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_Organizar o espaço visual;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_Fazer conexão com o utilizador.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0" name="Google Shape;310;g204a4d80d02_0_1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04a4d80d02_0_20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Iconografia</a:t>
            </a:r>
            <a:endParaRPr/>
          </a:p>
        </p:txBody>
      </p:sp>
      <p:sp>
        <p:nvSpPr>
          <p:cNvPr id="316" name="Google Shape;316;g204a4d80d02_0_207"/>
          <p:cNvSpPr txBox="1"/>
          <p:nvPr>
            <p:ph idx="1" type="body"/>
          </p:nvPr>
        </p:nvSpPr>
        <p:spPr>
          <a:xfrm>
            <a:off x="1580375" y="1875025"/>
            <a:ext cx="1410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_Keep it simple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17" name="Google Shape;317;g204a4d80d02_0_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18" name="Google Shape;318;g204a4d80d02_0_207"/>
          <p:cNvPicPr preferRelativeResize="0"/>
          <p:nvPr/>
        </p:nvPicPr>
        <p:blipFill rotWithShape="1">
          <a:blip r:embed="rId3">
            <a:alphaModFix/>
          </a:blip>
          <a:srcRect b="56400" l="7513" r="52025" t="5201"/>
          <a:stretch/>
        </p:blipFill>
        <p:spPr>
          <a:xfrm>
            <a:off x="1611525" y="2418825"/>
            <a:ext cx="720799" cy="6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204a4d80d02_0_207"/>
          <p:cNvPicPr preferRelativeResize="0"/>
          <p:nvPr/>
        </p:nvPicPr>
        <p:blipFill rotWithShape="1">
          <a:blip r:embed="rId3">
            <a:alphaModFix/>
          </a:blip>
          <a:srcRect b="6421" l="8961" r="53178" t="55181"/>
          <a:stretch/>
        </p:blipFill>
        <p:spPr>
          <a:xfrm>
            <a:off x="1634687" y="3179900"/>
            <a:ext cx="674476" cy="6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g204a4d80d02_0_207"/>
          <p:cNvSpPr txBox="1"/>
          <p:nvPr>
            <p:ph idx="1" type="body"/>
          </p:nvPr>
        </p:nvSpPr>
        <p:spPr>
          <a:xfrm>
            <a:off x="2193050" y="256094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Don´t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1" name="Google Shape;321;g204a4d80d02_0_207"/>
          <p:cNvSpPr txBox="1"/>
          <p:nvPr>
            <p:ph idx="1" type="body"/>
          </p:nvPr>
        </p:nvSpPr>
        <p:spPr>
          <a:xfrm>
            <a:off x="2193050" y="3327712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2" name="Google Shape;322;g204a4d80d02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2965" y="2597062"/>
            <a:ext cx="292270" cy="2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204a4d80d02_0_207"/>
          <p:cNvSpPr txBox="1"/>
          <p:nvPr>
            <p:ph idx="1" type="body"/>
          </p:nvPr>
        </p:nvSpPr>
        <p:spPr>
          <a:xfrm>
            <a:off x="4153988" y="1875025"/>
            <a:ext cx="1630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_Icons conhecidos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4" name="Google Shape;324;g204a4d80d02_0_207"/>
          <p:cNvSpPr txBox="1"/>
          <p:nvPr>
            <p:ph idx="1" type="body"/>
          </p:nvPr>
        </p:nvSpPr>
        <p:spPr>
          <a:xfrm>
            <a:off x="4766650" y="256094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Don´t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25" name="Google Shape;325;g204a4d80d02_0_207"/>
          <p:cNvSpPr txBox="1"/>
          <p:nvPr>
            <p:ph idx="1" type="body"/>
          </p:nvPr>
        </p:nvSpPr>
        <p:spPr>
          <a:xfrm>
            <a:off x="4766650" y="3327712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26" name="Google Shape;326;g204a4d80d02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6565" y="2597062"/>
            <a:ext cx="292271" cy="2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04a4d80d02_0_207"/>
          <p:cNvPicPr preferRelativeResize="0"/>
          <p:nvPr/>
        </p:nvPicPr>
        <p:blipFill rotWithShape="1">
          <a:blip r:embed="rId5">
            <a:alphaModFix/>
          </a:blip>
          <a:srcRect b="19957" l="13553" r="14316" t="13027"/>
          <a:stretch/>
        </p:blipFill>
        <p:spPr>
          <a:xfrm>
            <a:off x="3033476" y="3358125"/>
            <a:ext cx="291247" cy="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g204a4d80d02_0_207"/>
          <p:cNvPicPr preferRelativeResize="0"/>
          <p:nvPr/>
        </p:nvPicPr>
        <p:blipFill rotWithShape="1">
          <a:blip r:embed="rId5">
            <a:alphaModFix/>
          </a:blip>
          <a:srcRect b="19957" l="13553" r="14316" t="13027"/>
          <a:stretch/>
        </p:blipFill>
        <p:spPr>
          <a:xfrm>
            <a:off x="5607076" y="3358125"/>
            <a:ext cx="291247" cy="2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g204a4d80d02_0_207"/>
          <p:cNvSpPr txBox="1"/>
          <p:nvPr>
            <p:ph idx="1" type="body"/>
          </p:nvPr>
        </p:nvSpPr>
        <p:spPr>
          <a:xfrm>
            <a:off x="6727600" y="1875025"/>
            <a:ext cx="14109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_Consistência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0" name="Google Shape;330;g204a4d80d02_0_207"/>
          <p:cNvSpPr txBox="1"/>
          <p:nvPr>
            <p:ph idx="1" type="body"/>
          </p:nvPr>
        </p:nvSpPr>
        <p:spPr>
          <a:xfrm>
            <a:off x="7340275" y="256094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Don´t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g204a4d80d02_0_207"/>
          <p:cNvSpPr txBox="1"/>
          <p:nvPr>
            <p:ph idx="1" type="body"/>
          </p:nvPr>
        </p:nvSpPr>
        <p:spPr>
          <a:xfrm>
            <a:off x="7340275" y="3327712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32" name="Google Shape;332;g204a4d80d02_0_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80190" y="2597062"/>
            <a:ext cx="292271" cy="2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204a4d80d02_0_207"/>
          <p:cNvPicPr preferRelativeResize="0"/>
          <p:nvPr/>
        </p:nvPicPr>
        <p:blipFill rotWithShape="1">
          <a:blip r:embed="rId5">
            <a:alphaModFix/>
          </a:blip>
          <a:srcRect b="19957" l="13553" r="14316" t="13027"/>
          <a:stretch/>
        </p:blipFill>
        <p:spPr>
          <a:xfrm>
            <a:off x="8180701" y="3358125"/>
            <a:ext cx="291248" cy="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204a4d80d02_0_207"/>
          <p:cNvPicPr preferRelativeResize="0"/>
          <p:nvPr/>
        </p:nvPicPr>
        <p:blipFill rotWithShape="1">
          <a:blip r:embed="rId6">
            <a:alphaModFix/>
          </a:blip>
          <a:srcRect b="23302" l="23315" r="24950" t="24958"/>
          <a:stretch/>
        </p:blipFill>
        <p:spPr>
          <a:xfrm>
            <a:off x="4249937" y="2499516"/>
            <a:ext cx="516726" cy="475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04a4d80d02_0_207"/>
          <p:cNvPicPr preferRelativeResize="0"/>
          <p:nvPr/>
        </p:nvPicPr>
        <p:blipFill rotWithShape="1">
          <a:blip r:embed="rId7">
            <a:alphaModFix/>
          </a:blip>
          <a:srcRect b="26121" l="26122" r="22504" t="22505"/>
          <a:stretch/>
        </p:blipFill>
        <p:spPr>
          <a:xfrm>
            <a:off x="4271587" y="3295775"/>
            <a:ext cx="516726" cy="46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g204a4d80d02_0_20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665775" y="2445744"/>
            <a:ext cx="674500" cy="594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04a4d80d02_0_20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02262" y="3221683"/>
            <a:ext cx="674500" cy="611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4a4d80d02_0_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PT"/>
              <a:t>Objectivos do segmento UX/UI do módulo</a:t>
            </a:r>
            <a:endParaRPr/>
          </a:p>
        </p:txBody>
      </p:sp>
      <p:sp>
        <p:nvSpPr>
          <p:cNvPr id="60" name="Google Shape;60;g204a4d80d02_0_5"/>
          <p:cNvSpPr txBox="1"/>
          <p:nvPr>
            <p:ph idx="1" type="body"/>
          </p:nvPr>
        </p:nvSpPr>
        <p:spPr>
          <a:xfrm>
            <a:off x="1781175" y="1663950"/>
            <a:ext cx="66912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Adquirir uma visão geral dos conceitos de User Experience e User Interface, alguns princípios e elementos básicos de design e a aplicação do Responsive Web Design (desktop VS mobile).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Demonstrar e dar a conhecer as diferentes ferramentas de UI craft/prototyping design tools e a assimilação de assets.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Implementar e assimilar metodologias, linguagens e arquiteturas relacionadas com o desenvolvimento de aplicações Web, adquirindo as bases necessárias para os módulos seguintes.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" name="Google Shape;61;g204a4d80d02_0_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4a4d80d02_0_242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Iconografia</a:t>
            </a:r>
            <a:endParaRPr/>
          </a:p>
        </p:txBody>
      </p:sp>
      <p:sp>
        <p:nvSpPr>
          <p:cNvPr id="343" name="Google Shape;343;g204a4d80d02_0_242"/>
          <p:cNvSpPr txBox="1"/>
          <p:nvPr>
            <p:ph idx="1" type="body"/>
          </p:nvPr>
        </p:nvSpPr>
        <p:spPr>
          <a:xfrm>
            <a:off x="1580375" y="1875025"/>
            <a:ext cx="17046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_Equilíbrio visual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4" name="Google Shape;344;g204a4d80d02_0_2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345" name="Google Shape;345;g204a4d80d02_0_242"/>
          <p:cNvSpPr txBox="1"/>
          <p:nvPr>
            <p:ph idx="1" type="body"/>
          </p:nvPr>
        </p:nvSpPr>
        <p:spPr>
          <a:xfrm>
            <a:off x="2193050" y="256094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Don´t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6" name="Google Shape;346;g204a4d80d02_0_242"/>
          <p:cNvSpPr txBox="1"/>
          <p:nvPr>
            <p:ph idx="1" type="body"/>
          </p:nvPr>
        </p:nvSpPr>
        <p:spPr>
          <a:xfrm>
            <a:off x="2193050" y="3327712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7" name="Google Shape;347;g204a4d80d02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2965" y="2597062"/>
            <a:ext cx="292270" cy="29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204a4d80d02_0_242"/>
          <p:cNvSpPr txBox="1"/>
          <p:nvPr>
            <p:ph idx="1" type="body"/>
          </p:nvPr>
        </p:nvSpPr>
        <p:spPr>
          <a:xfrm>
            <a:off x="4154000" y="1875025"/>
            <a:ext cx="24723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_Consistente com tamanho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49" name="Google Shape;349;g204a4d80d02_0_242"/>
          <p:cNvSpPr txBox="1"/>
          <p:nvPr>
            <p:ph idx="1" type="body"/>
          </p:nvPr>
        </p:nvSpPr>
        <p:spPr>
          <a:xfrm>
            <a:off x="4766650" y="256094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Don´t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0" name="Google Shape;350;g204a4d80d02_0_242"/>
          <p:cNvSpPr txBox="1"/>
          <p:nvPr>
            <p:ph idx="1" type="body"/>
          </p:nvPr>
        </p:nvSpPr>
        <p:spPr>
          <a:xfrm>
            <a:off x="4766650" y="3327712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1" name="Google Shape;351;g204a4d80d02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6565" y="2597062"/>
            <a:ext cx="292271" cy="2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04a4d80d02_0_242"/>
          <p:cNvPicPr preferRelativeResize="0"/>
          <p:nvPr/>
        </p:nvPicPr>
        <p:blipFill rotWithShape="1">
          <a:blip r:embed="rId4">
            <a:alphaModFix/>
          </a:blip>
          <a:srcRect b="19957" l="13553" r="14316" t="13027"/>
          <a:stretch/>
        </p:blipFill>
        <p:spPr>
          <a:xfrm>
            <a:off x="3033476" y="3358125"/>
            <a:ext cx="291247" cy="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04a4d80d02_0_242"/>
          <p:cNvPicPr preferRelativeResize="0"/>
          <p:nvPr/>
        </p:nvPicPr>
        <p:blipFill rotWithShape="1">
          <a:blip r:embed="rId4">
            <a:alphaModFix/>
          </a:blip>
          <a:srcRect b="19957" l="13553" r="14316" t="13027"/>
          <a:stretch/>
        </p:blipFill>
        <p:spPr>
          <a:xfrm>
            <a:off x="5607076" y="3358125"/>
            <a:ext cx="291247" cy="292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04a4d80d02_0_242"/>
          <p:cNvSpPr txBox="1"/>
          <p:nvPr>
            <p:ph idx="1" type="body"/>
          </p:nvPr>
        </p:nvSpPr>
        <p:spPr>
          <a:xfrm>
            <a:off x="6727600" y="1875025"/>
            <a:ext cx="2071500" cy="3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_Consistência na linha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5" name="Google Shape;355;g204a4d80d02_0_242"/>
          <p:cNvSpPr txBox="1"/>
          <p:nvPr>
            <p:ph idx="1" type="body"/>
          </p:nvPr>
        </p:nvSpPr>
        <p:spPr>
          <a:xfrm>
            <a:off x="7340275" y="256094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Don´t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6" name="Google Shape;356;g204a4d80d02_0_242"/>
          <p:cNvSpPr txBox="1"/>
          <p:nvPr>
            <p:ph idx="1" type="body"/>
          </p:nvPr>
        </p:nvSpPr>
        <p:spPr>
          <a:xfrm>
            <a:off x="7340275" y="3327712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57" name="Google Shape;357;g204a4d80d02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80190" y="2597062"/>
            <a:ext cx="292271" cy="2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04a4d80d02_0_242"/>
          <p:cNvPicPr preferRelativeResize="0"/>
          <p:nvPr/>
        </p:nvPicPr>
        <p:blipFill rotWithShape="1">
          <a:blip r:embed="rId4">
            <a:alphaModFix/>
          </a:blip>
          <a:srcRect b="19957" l="13553" r="14316" t="13027"/>
          <a:stretch/>
        </p:blipFill>
        <p:spPr>
          <a:xfrm>
            <a:off x="8180701" y="3358125"/>
            <a:ext cx="291248" cy="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04a4d80d02_0_242"/>
          <p:cNvPicPr preferRelativeResize="0"/>
          <p:nvPr/>
        </p:nvPicPr>
        <p:blipFill rotWithShape="1">
          <a:blip r:embed="rId5">
            <a:alphaModFix/>
          </a:blip>
          <a:srcRect b="18894" l="18893" r="19318" t="19319"/>
          <a:stretch/>
        </p:blipFill>
        <p:spPr>
          <a:xfrm>
            <a:off x="1505150" y="2472113"/>
            <a:ext cx="687901" cy="6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04a4d80d02_0_242"/>
          <p:cNvPicPr preferRelativeResize="0"/>
          <p:nvPr/>
        </p:nvPicPr>
        <p:blipFill rotWithShape="1">
          <a:blip r:embed="rId6">
            <a:alphaModFix/>
          </a:blip>
          <a:srcRect b="16806" l="16808" r="16806" t="16808"/>
          <a:stretch/>
        </p:blipFill>
        <p:spPr>
          <a:xfrm>
            <a:off x="1505150" y="3264581"/>
            <a:ext cx="687900" cy="643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04a4d80d02_0_2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13775" y="2467925"/>
            <a:ext cx="586950" cy="53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04a4d80d02_0_2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13775" y="3234815"/>
            <a:ext cx="586949" cy="580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04a4d80d02_0_2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04675" y="2534700"/>
            <a:ext cx="525149" cy="4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04a4d80d02_0_24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827471" y="3249749"/>
            <a:ext cx="548700" cy="515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04a4d80d02_0_27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Iconografia - tipos de estilo</a:t>
            </a:r>
            <a:endParaRPr/>
          </a:p>
        </p:txBody>
      </p:sp>
      <p:sp>
        <p:nvSpPr>
          <p:cNvPr id="370" name="Google Shape;370;g204a4d80d02_0_2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71" name="Google Shape;371;g204a4d80d02_0_2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1495" y="1921000"/>
            <a:ext cx="4882314" cy="90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04a4d80d02_0_2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1495" y="2822133"/>
            <a:ext cx="4882314" cy="951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04a4d80d02_0_2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277315" y="3753219"/>
            <a:ext cx="5050670" cy="910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a36c24c2bd_0_36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PT"/>
              <a:t>Imagem e utilização de elementos multimédia</a:t>
            </a:r>
            <a:endParaRPr/>
          </a:p>
        </p:txBody>
      </p:sp>
      <p:sp>
        <p:nvSpPr>
          <p:cNvPr id="379" name="Google Shape;379;g2a36c24c2bd_0_361"/>
          <p:cNvSpPr txBox="1"/>
          <p:nvPr>
            <p:ph idx="1" type="body"/>
          </p:nvPr>
        </p:nvSpPr>
        <p:spPr>
          <a:xfrm>
            <a:off x="1781175" y="1663950"/>
            <a:ext cx="6770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As imagens e elementos multimédia representam uma das armas mais poderosas no propósito de um projeto web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As primeiras impressões criam sempre um impacto poderoso, por isso é essencial ter um feedback positivo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Podem invocar emoções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Tornam a explicação mais fácil de entender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0" name="Google Shape;380;g2a36c24c2bd_0_3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a36c24c2bd_0_37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PT"/>
              <a:t>Imagem e utilização de elementos multimédia</a:t>
            </a:r>
            <a:endParaRPr/>
          </a:p>
        </p:txBody>
      </p:sp>
      <p:sp>
        <p:nvSpPr>
          <p:cNvPr id="386" name="Google Shape;386;g2a36c24c2bd_0_371"/>
          <p:cNvSpPr txBox="1"/>
          <p:nvPr>
            <p:ph idx="1" type="body"/>
          </p:nvPr>
        </p:nvSpPr>
        <p:spPr>
          <a:xfrm>
            <a:off x="1781175" y="1663950"/>
            <a:ext cx="6770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Boas práticas</a:t>
            </a:r>
            <a:endParaRPr b="1"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_Utilização contextual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_Fator de corte e harmonia na implementação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_Otimização das imagens (reflete-se na velocidade da aplicação digital)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87" name="Google Shape;387;g2a36c24c2bd_0_3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04a4d80d02_0_32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Organização do espaço</a:t>
            </a:r>
            <a:endParaRPr/>
          </a:p>
        </p:txBody>
      </p:sp>
      <p:sp>
        <p:nvSpPr>
          <p:cNvPr id="393" name="Google Shape;393;g204a4d80d02_0_329"/>
          <p:cNvSpPr txBox="1"/>
          <p:nvPr>
            <p:ph idx="1" type="body"/>
          </p:nvPr>
        </p:nvSpPr>
        <p:spPr>
          <a:xfrm>
            <a:off x="1781175" y="1663950"/>
            <a:ext cx="6770700" cy="17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importante é termos em mente estes princípios: </a:t>
            </a:r>
            <a:r>
              <a:rPr lang="pt-PT" sz="1400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</a:rPr>
              <a:t>contraste, repetição, alinhamento, proximidade, proporção, hierarquia, consistência, espaço positivo, equilíbrio e simetria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utilização  destes princípios é o que faz sermos capazes de estabelecer a ordem na disposição e organização do espaço dos elementos no layout, facilitando a sua interpretação e compreensão.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94" name="Google Shape;394;g204a4d80d02_0_3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04a4d80d02_0_336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Contraste</a:t>
            </a:r>
            <a:endParaRPr/>
          </a:p>
        </p:txBody>
      </p:sp>
      <p:sp>
        <p:nvSpPr>
          <p:cNvPr id="400" name="Google Shape;400;g204a4d80d02_0_336"/>
          <p:cNvSpPr txBox="1"/>
          <p:nvPr>
            <p:ph idx="1" type="body"/>
          </p:nvPr>
        </p:nvSpPr>
        <p:spPr>
          <a:xfrm>
            <a:off x="1781175" y="1663950"/>
            <a:ext cx="6770700" cy="28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Existem vários tipos de contraste, nomeadamente cor, proporção, espaço, background e foreground, elementos e formas.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contraste demonstra uma importância relativa. Mudanças dramáticas no tamanho do texto ou na cor transmitem uma mensagem de que algo está diferente e requer atenção.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contraste também está associado a uma boa acessibilidade, assim como a diferenciação de elementos.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mudança de uma cor de fundo clara para uma cor de fundo escura pode separar rapidamente o conteúdo principal da página do footer. 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1" name="Google Shape;401;g204a4d80d02_0_3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04a4d80d02_0_34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Contraste</a:t>
            </a:r>
            <a:endParaRPr/>
          </a:p>
        </p:txBody>
      </p:sp>
      <p:sp>
        <p:nvSpPr>
          <p:cNvPr id="407" name="Google Shape;407;g204a4d80d02_0_3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408" name="Google Shape;408;g204a4d80d02_0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6275" y="1771125"/>
            <a:ext cx="4551449" cy="341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04a4d80d02_0_352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Alinhamento</a:t>
            </a:r>
            <a:endParaRPr/>
          </a:p>
        </p:txBody>
      </p:sp>
      <p:sp>
        <p:nvSpPr>
          <p:cNvPr id="414" name="Google Shape;414;g204a4d80d02_0_352"/>
          <p:cNvSpPr txBox="1"/>
          <p:nvPr>
            <p:ph idx="1" type="body"/>
          </p:nvPr>
        </p:nvSpPr>
        <p:spPr>
          <a:xfrm>
            <a:off x="1781175" y="1663950"/>
            <a:ext cx="6770700" cy="1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alinhamento faz com que o design pareça clean e bem desenhado. Ajuda a obter organização e estrutura.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alinhamento cria ordem entre os elementos e também pode assumir funções hierárquicas mais complexas.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15" name="Google Shape;415;g204a4d80d02_0_3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416" name="Google Shape;416;g204a4d80d02_0_3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5038" y="3454275"/>
            <a:ext cx="1022975" cy="103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4a4d80d02_0_37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Alinhamento</a:t>
            </a:r>
            <a:endParaRPr/>
          </a:p>
        </p:txBody>
      </p:sp>
      <p:sp>
        <p:nvSpPr>
          <p:cNvPr id="422" name="Google Shape;422;g204a4d80d02_0_3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423" name="Google Shape;423;g204a4d80d02_0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7188" y="1524150"/>
            <a:ext cx="2869632" cy="35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04a4d80d02_0_37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Alinhamento </a:t>
            </a:r>
            <a:endParaRPr/>
          </a:p>
        </p:txBody>
      </p:sp>
      <p:sp>
        <p:nvSpPr>
          <p:cNvPr id="429" name="Google Shape;429;g204a4d80d02_0_3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430" name="Google Shape;430;g204a4d80d02_0_3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6925" y="2756575"/>
            <a:ext cx="3222824" cy="12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04a4d80d02_0_3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6950" y="2756574"/>
            <a:ext cx="2615500" cy="190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04a4d80d02_0_378"/>
          <p:cNvSpPr txBox="1"/>
          <p:nvPr>
            <p:ph idx="1" type="body"/>
          </p:nvPr>
        </p:nvSpPr>
        <p:spPr>
          <a:xfrm>
            <a:off x="2288738" y="1985475"/>
            <a:ext cx="18792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Alinhamento vertical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3" name="Google Shape;433;g204a4d80d02_0_378"/>
          <p:cNvSpPr txBox="1"/>
          <p:nvPr>
            <p:ph idx="1" type="body"/>
          </p:nvPr>
        </p:nvSpPr>
        <p:spPr>
          <a:xfrm>
            <a:off x="6080950" y="1985500"/>
            <a:ext cx="2167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Alinhamento horizontal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4a4d80d02_0_2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Objectivos da sessão</a:t>
            </a:r>
            <a:endParaRPr/>
          </a:p>
        </p:txBody>
      </p:sp>
      <p:sp>
        <p:nvSpPr>
          <p:cNvPr id="67" name="Google Shape;67;g204a4d80d02_0_23"/>
          <p:cNvSpPr txBox="1"/>
          <p:nvPr>
            <p:ph idx="1" type="body"/>
          </p:nvPr>
        </p:nvSpPr>
        <p:spPr>
          <a:xfrm>
            <a:off x="1781175" y="1663950"/>
            <a:ext cx="66912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Entender a diferença entre UX e UI design e a sua importância para a experiência do utilizador;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Interpretação da relação entre Designer e Developer;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Princípios e elementos básicos de Layout web usabilidade e interfaces: cor, tipografia, iconografia, organização de espaço, equilíbrio, simetria, imagem e utilização de elementos multimédia;</a:t>
            </a:r>
            <a:br>
              <a:rPr lang="pt-PT"/>
            </a:br>
            <a:endParaRPr/>
          </a:p>
        </p:txBody>
      </p:sp>
      <p:sp>
        <p:nvSpPr>
          <p:cNvPr id="68" name="Google Shape;68;g204a4d80d02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04a4d80d02_0_38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Alinhamento</a:t>
            </a:r>
            <a:endParaRPr/>
          </a:p>
        </p:txBody>
      </p:sp>
      <p:sp>
        <p:nvSpPr>
          <p:cNvPr id="439" name="Google Shape;439;g204a4d80d02_0_3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40" name="Google Shape;440;g204a4d80d02_0_388"/>
          <p:cNvSpPr txBox="1"/>
          <p:nvPr>
            <p:ph idx="1" type="body"/>
          </p:nvPr>
        </p:nvSpPr>
        <p:spPr>
          <a:xfrm>
            <a:off x="2035250" y="1985500"/>
            <a:ext cx="2386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Alinhamento vertical superior ou inferior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1" name="Google Shape;441;g204a4d80d02_0_388"/>
          <p:cNvSpPr txBox="1"/>
          <p:nvPr>
            <p:ph idx="1" type="body"/>
          </p:nvPr>
        </p:nvSpPr>
        <p:spPr>
          <a:xfrm>
            <a:off x="5823500" y="1985500"/>
            <a:ext cx="2167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Alinhamento vertical centrado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42" name="Google Shape;442;g204a4d80d02_0_3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7855" y="2890525"/>
            <a:ext cx="2240990" cy="14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204a4d80d02_0_3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28400" y="2867975"/>
            <a:ext cx="3557700" cy="5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04a4d80d02_0_39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Alinhamento</a:t>
            </a:r>
            <a:endParaRPr/>
          </a:p>
        </p:txBody>
      </p:sp>
      <p:sp>
        <p:nvSpPr>
          <p:cNvPr id="449" name="Google Shape;449;g204a4d80d02_0_3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50" name="Google Shape;450;g204a4d80d02_0_399"/>
          <p:cNvSpPr txBox="1"/>
          <p:nvPr>
            <p:ph idx="1" type="body"/>
          </p:nvPr>
        </p:nvSpPr>
        <p:spPr>
          <a:xfrm>
            <a:off x="2035250" y="1748675"/>
            <a:ext cx="2386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Alinhamento horizontal direito e esquerdo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51" name="Google Shape;451;g204a4d80d02_0_399"/>
          <p:cNvSpPr txBox="1"/>
          <p:nvPr>
            <p:ph idx="1" type="body"/>
          </p:nvPr>
        </p:nvSpPr>
        <p:spPr>
          <a:xfrm>
            <a:off x="5823500" y="1748675"/>
            <a:ext cx="2167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Alinhamento de canto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52" name="Google Shape;452;g204a4d80d02_0_3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5588" y="2593975"/>
            <a:ext cx="2045536" cy="250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204a4d80d02_0_3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3850" y="2651575"/>
            <a:ext cx="3723951" cy="12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04a4d80d02_0_41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Alinhamento</a:t>
            </a:r>
            <a:endParaRPr/>
          </a:p>
        </p:txBody>
      </p:sp>
      <p:sp>
        <p:nvSpPr>
          <p:cNvPr id="459" name="Google Shape;459;g204a4d80d02_0_4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60" name="Google Shape;460;g204a4d80d02_0_410"/>
          <p:cNvSpPr txBox="1"/>
          <p:nvPr>
            <p:ph idx="1" type="body"/>
          </p:nvPr>
        </p:nvSpPr>
        <p:spPr>
          <a:xfrm>
            <a:off x="2035250" y="1748675"/>
            <a:ext cx="2386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Alinhamento de objeto média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61" name="Google Shape;461;g204a4d80d02_0_410"/>
          <p:cNvSpPr txBox="1"/>
          <p:nvPr>
            <p:ph idx="1" type="body"/>
          </p:nvPr>
        </p:nvSpPr>
        <p:spPr>
          <a:xfrm>
            <a:off x="5823500" y="1748675"/>
            <a:ext cx="21675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Alinhamento horizontal centrado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62" name="Google Shape;462;g204a4d80d02_0_4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925" y="2593975"/>
            <a:ext cx="2216849" cy="19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g204a4d80d02_0_4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6587" y="2593977"/>
            <a:ext cx="2761326" cy="111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04a4d80d02_0_42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Alinhamento</a:t>
            </a:r>
            <a:endParaRPr/>
          </a:p>
        </p:txBody>
      </p:sp>
      <p:sp>
        <p:nvSpPr>
          <p:cNvPr id="469" name="Google Shape;469;g204a4d80d02_0_4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470" name="Google Shape;470;g204a4d80d02_0_423"/>
          <p:cNvSpPr txBox="1"/>
          <p:nvPr>
            <p:ph idx="1" type="body"/>
          </p:nvPr>
        </p:nvSpPr>
        <p:spPr>
          <a:xfrm>
            <a:off x="4043225" y="2114225"/>
            <a:ext cx="23862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Alinhamento óptico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Optical Alignment" id="471" name="Google Shape;471;g204a4d80d02_0_4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9575" y="2721800"/>
            <a:ext cx="2493501" cy="12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04a4d80d02_0_35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Repetição</a:t>
            </a:r>
            <a:endParaRPr/>
          </a:p>
        </p:txBody>
      </p:sp>
      <p:sp>
        <p:nvSpPr>
          <p:cNvPr id="477" name="Google Shape;477;g204a4d80d02_0_359"/>
          <p:cNvSpPr txBox="1"/>
          <p:nvPr>
            <p:ph idx="1" type="body"/>
          </p:nvPr>
        </p:nvSpPr>
        <p:spPr>
          <a:xfrm>
            <a:off x="1781175" y="1663950"/>
            <a:ext cx="67707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repetição reforça uma ideia ou percepção, pode ser ser traduzido usando o mesmo formato, cores, imagens, tipografia ou outros elementos de design.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Estilos repetidos podem sugerir que o conteúdo está relacionado.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78" name="Google Shape;478;g204a4d80d02_0_3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479" name="Google Shape;479;g204a4d80d02_0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3850" y="3378075"/>
            <a:ext cx="1105351" cy="106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4a4d80d02_0_436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Repetição</a:t>
            </a:r>
            <a:endParaRPr/>
          </a:p>
        </p:txBody>
      </p:sp>
      <p:sp>
        <p:nvSpPr>
          <p:cNvPr id="485" name="Google Shape;485;g204a4d80d02_0_4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visual hierarchy in web design" id="486" name="Google Shape;486;g204a4d80d02_0_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4200" y="2388975"/>
            <a:ext cx="2624951" cy="17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204a4d80d02_0_4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63725" y="2500385"/>
            <a:ext cx="3208726" cy="155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04a4d80d02_0_36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Proximidade</a:t>
            </a:r>
            <a:endParaRPr/>
          </a:p>
        </p:txBody>
      </p:sp>
      <p:sp>
        <p:nvSpPr>
          <p:cNvPr id="493" name="Google Shape;493;g204a4d80d02_0_365"/>
          <p:cNvSpPr txBox="1"/>
          <p:nvPr>
            <p:ph idx="1" type="body"/>
          </p:nvPr>
        </p:nvSpPr>
        <p:spPr>
          <a:xfrm>
            <a:off x="1781175" y="1663950"/>
            <a:ext cx="6770700" cy="13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Este princípio tem como base a tendência cognitiva de perceber objetos perto ou longe correlacionando a sua relação.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Colocar os elementos mais próximos pode dar ao utilizador a percepção que eles estão relacionados.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4" name="Google Shape;494;g204a4d80d02_0_3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495" name="Google Shape;495;g204a4d80d02_0_365"/>
          <p:cNvPicPr preferRelativeResize="0"/>
          <p:nvPr/>
        </p:nvPicPr>
        <p:blipFill rotWithShape="1">
          <a:blip r:embed="rId3">
            <a:alphaModFix/>
          </a:blip>
          <a:srcRect b="0" l="0" r="53478" t="34132"/>
          <a:stretch/>
        </p:blipFill>
        <p:spPr>
          <a:xfrm>
            <a:off x="2630113" y="3609225"/>
            <a:ext cx="1101776" cy="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g204a4d80d02_0_365"/>
          <p:cNvPicPr preferRelativeResize="0"/>
          <p:nvPr/>
        </p:nvPicPr>
        <p:blipFill rotWithShape="1">
          <a:blip r:embed="rId3">
            <a:alphaModFix/>
          </a:blip>
          <a:srcRect b="2608" l="48695" r="4781" t="31524"/>
          <a:stretch/>
        </p:blipFill>
        <p:spPr>
          <a:xfrm>
            <a:off x="3985413" y="3573175"/>
            <a:ext cx="1101776" cy="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g204a4d80d02_0_365"/>
          <p:cNvPicPr preferRelativeResize="0"/>
          <p:nvPr/>
        </p:nvPicPr>
        <p:blipFill rotWithShape="1">
          <a:blip r:embed="rId4">
            <a:alphaModFix/>
          </a:blip>
          <a:srcRect b="4425" l="0" r="58464" t="28528"/>
          <a:stretch/>
        </p:blipFill>
        <p:spPr>
          <a:xfrm>
            <a:off x="5422059" y="3547425"/>
            <a:ext cx="973007" cy="7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04a4d80d02_0_365"/>
          <p:cNvPicPr preferRelativeResize="0"/>
          <p:nvPr/>
        </p:nvPicPr>
        <p:blipFill rotWithShape="1">
          <a:blip r:embed="rId4">
            <a:alphaModFix/>
          </a:blip>
          <a:srcRect b="1776" l="51647" r="6815" t="31176"/>
          <a:stretch/>
        </p:blipFill>
        <p:spPr>
          <a:xfrm>
            <a:off x="6729934" y="3573175"/>
            <a:ext cx="973007" cy="7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04a4d80d02_0_45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Proximidade</a:t>
            </a:r>
            <a:endParaRPr/>
          </a:p>
        </p:txBody>
      </p:sp>
      <p:sp>
        <p:nvSpPr>
          <p:cNvPr id="504" name="Google Shape;504;g204a4d80d02_0_4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05" name="Google Shape;505;g204a4d80d02_0_454"/>
          <p:cNvPicPr preferRelativeResize="0"/>
          <p:nvPr/>
        </p:nvPicPr>
        <p:blipFill rotWithShape="1">
          <a:blip r:embed="rId3">
            <a:alphaModFix/>
          </a:blip>
          <a:srcRect b="0" l="0" r="55336" t="0"/>
          <a:stretch/>
        </p:blipFill>
        <p:spPr>
          <a:xfrm>
            <a:off x="2071950" y="2095900"/>
            <a:ext cx="2098476" cy="1688726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204a4d80d02_0_454"/>
          <p:cNvSpPr txBox="1"/>
          <p:nvPr>
            <p:ph idx="1" type="body"/>
          </p:nvPr>
        </p:nvSpPr>
        <p:spPr>
          <a:xfrm>
            <a:off x="2707925" y="384809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Don´t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7" name="Google Shape;507;g204a4d80d02_0_454"/>
          <p:cNvSpPr txBox="1"/>
          <p:nvPr>
            <p:ph idx="1" type="body"/>
          </p:nvPr>
        </p:nvSpPr>
        <p:spPr>
          <a:xfrm>
            <a:off x="6358150" y="3884200"/>
            <a:ext cx="548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Do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08" name="Google Shape;508;g204a4d80d02_0_4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7840" y="3884212"/>
            <a:ext cx="292271" cy="2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204a4d80d02_0_454"/>
          <p:cNvPicPr preferRelativeResize="0"/>
          <p:nvPr/>
        </p:nvPicPr>
        <p:blipFill rotWithShape="1">
          <a:blip r:embed="rId5">
            <a:alphaModFix/>
          </a:blip>
          <a:srcRect b="19957" l="13553" r="14316" t="13027"/>
          <a:stretch/>
        </p:blipFill>
        <p:spPr>
          <a:xfrm>
            <a:off x="6976076" y="3914625"/>
            <a:ext cx="291248" cy="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204a4d80d02_0_454"/>
          <p:cNvPicPr preferRelativeResize="0"/>
          <p:nvPr/>
        </p:nvPicPr>
        <p:blipFill rotWithShape="1">
          <a:blip r:embed="rId3">
            <a:alphaModFix/>
          </a:blip>
          <a:srcRect b="0" l="53037" r="2300" t="0"/>
          <a:stretch/>
        </p:blipFill>
        <p:spPr>
          <a:xfrm>
            <a:off x="5763500" y="2095900"/>
            <a:ext cx="2098476" cy="16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36c24c2bd_0_18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Proporção</a:t>
            </a:r>
            <a:endParaRPr/>
          </a:p>
        </p:txBody>
      </p:sp>
      <p:sp>
        <p:nvSpPr>
          <p:cNvPr id="516" name="Google Shape;516;g2a36c24c2bd_0_180"/>
          <p:cNvSpPr txBox="1"/>
          <p:nvPr>
            <p:ph idx="1" type="body"/>
          </p:nvPr>
        </p:nvSpPr>
        <p:spPr>
          <a:xfrm>
            <a:off x="1781175" y="1663950"/>
            <a:ext cx="6770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princípio de proporção no user interface é a ideia de que os diferentes elementos visuais devem estar em equilíbrio uns com os outros em termos de tamanho, espaçamento e relação.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Este princípio ajuda a criar uma hierarquia visual e uma estrutura clara e organizada no layout, tornando-o mais fácil de utilizar e compreender.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proporção pode ser utilizada também como fator diferenciador: elementos mais importantes devem ser maiores na maioria dos casos e os elementos menos importantes devem ser menores.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17" name="Google Shape;517;g2a36c24c2bd_0_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18" name="Google Shape;518;g2a36c24c2bd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6739" y="4134453"/>
            <a:ext cx="2271322" cy="90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g2a36c24c2bd_0_1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10375" y="4215514"/>
            <a:ext cx="1271500" cy="869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a36c24c2bd_0_18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Proporção</a:t>
            </a:r>
            <a:endParaRPr/>
          </a:p>
        </p:txBody>
      </p:sp>
      <p:sp>
        <p:nvSpPr>
          <p:cNvPr id="525" name="Google Shape;525;g2a36c24c2bd_0_1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visual hierarchy size example from Netflix" id="526" name="Google Shape;526;g2a36c24c2bd_0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0500" y="1954325"/>
            <a:ext cx="5203001" cy="25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36c24c2bd_0_83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pt-PT"/>
              <a:t>UX VS UI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a36c24c2bd_0_19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Hierarquia</a:t>
            </a:r>
            <a:endParaRPr/>
          </a:p>
        </p:txBody>
      </p:sp>
      <p:sp>
        <p:nvSpPr>
          <p:cNvPr id="532" name="Google Shape;532;g2a36c24c2bd_0_194"/>
          <p:cNvSpPr txBox="1"/>
          <p:nvPr>
            <p:ph idx="1" type="body"/>
          </p:nvPr>
        </p:nvSpPr>
        <p:spPr>
          <a:xfrm>
            <a:off x="1781175" y="1663950"/>
            <a:ext cx="6770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Hierarquia visual é o princípio de organizar os elementos demonstrando ao utilizador a sua ordem de importância.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É estruturada as características visuais para que o utilizador possa entender as informações facilmente.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Ao definir os elementos de forma lógica e estratégica, são influenciadas as percepções do utilizador orientando-o para as ações desejadas.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Entender como funciona permite desenvolver um layout muito mais eficaz.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33" name="Google Shape;533;g2a36c24c2bd_0_1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a36c24c2bd_0_20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Hierarquia</a:t>
            </a:r>
            <a:endParaRPr/>
          </a:p>
        </p:txBody>
      </p:sp>
      <p:sp>
        <p:nvSpPr>
          <p:cNvPr id="539" name="Google Shape;539;g2a36c24c2bd_0_2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540" name="Google Shape;540;g2a36c24c2bd_0_200"/>
          <p:cNvSpPr txBox="1"/>
          <p:nvPr/>
        </p:nvSpPr>
        <p:spPr>
          <a:xfrm>
            <a:off x="2707925" y="384809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Don´t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1" name="Google Shape;541;g2a36c24c2bd_0_200"/>
          <p:cNvSpPr txBox="1"/>
          <p:nvPr/>
        </p:nvSpPr>
        <p:spPr>
          <a:xfrm>
            <a:off x="6358150" y="3884200"/>
            <a:ext cx="548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Do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42" name="Google Shape;542;g2a36c24c2bd_0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840" y="3884212"/>
            <a:ext cx="292271" cy="2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a36c24c2bd_0_200"/>
          <p:cNvPicPr preferRelativeResize="0"/>
          <p:nvPr/>
        </p:nvPicPr>
        <p:blipFill rotWithShape="1">
          <a:blip r:embed="rId4">
            <a:alphaModFix/>
          </a:blip>
          <a:srcRect b="19957" l="13553" r="14316" t="13027"/>
          <a:stretch/>
        </p:blipFill>
        <p:spPr>
          <a:xfrm>
            <a:off x="6976076" y="3914625"/>
            <a:ext cx="291248" cy="292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ual hierarchy example" id="544" name="Google Shape;544;g2a36c24c2bd_0_200"/>
          <p:cNvPicPr preferRelativeResize="0"/>
          <p:nvPr/>
        </p:nvPicPr>
        <p:blipFill rotWithShape="1">
          <a:blip r:embed="rId5">
            <a:alphaModFix/>
          </a:blip>
          <a:srcRect b="4428" l="0" r="49718" t="27862"/>
          <a:stretch/>
        </p:blipFill>
        <p:spPr>
          <a:xfrm>
            <a:off x="2196275" y="1894700"/>
            <a:ext cx="2041075" cy="178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ual hierarchy example" id="545" name="Google Shape;545;g2a36c24c2bd_0_200"/>
          <p:cNvPicPr preferRelativeResize="0"/>
          <p:nvPr/>
        </p:nvPicPr>
        <p:blipFill rotWithShape="1">
          <a:blip r:embed="rId5">
            <a:alphaModFix/>
          </a:blip>
          <a:srcRect b="7941" l="52021" r="-2302" t="27861"/>
          <a:stretch/>
        </p:blipFill>
        <p:spPr>
          <a:xfrm>
            <a:off x="5728250" y="1894700"/>
            <a:ext cx="2041075" cy="16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a36c24c2bd_0_21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Hierarquia</a:t>
            </a:r>
            <a:endParaRPr/>
          </a:p>
        </p:txBody>
      </p:sp>
      <p:sp>
        <p:nvSpPr>
          <p:cNvPr id="551" name="Google Shape;551;g2a36c24c2bd_0_2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552" name="Google Shape;552;g2a36c24c2bd_0_211"/>
          <p:cNvSpPr txBox="1"/>
          <p:nvPr/>
        </p:nvSpPr>
        <p:spPr>
          <a:xfrm>
            <a:off x="2707925" y="384809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Don´t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3" name="Google Shape;553;g2a36c24c2bd_0_211"/>
          <p:cNvSpPr txBox="1"/>
          <p:nvPr/>
        </p:nvSpPr>
        <p:spPr>
          <a:xfrm>
            <a:off x="6358150" y="3884200"/>
            <a:ext cx="548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Do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4" name="Google Shape;554;g2a36c24c2bd_0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7840" y="3884212"/>
            <a:ext cx="292271" cy="2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a36c24c2bd_0_211"/>
          <p:cNvPicPr preferRelativeResize="0"/>
          <p:nvPr/>
        </p:nvPicPr>
        <p:blipFill rotWithShape="1">
          <a:blip r:embed="rId4">
            <a:alphaModFix/>
          </a:blip>
          <a:srcRect b="19957" l="13553" r="14316" t="13027"/>
          <a:stretch/>
        </p:blipFill>
        <p:spPr>
          <a:xfrm>
            <a:off x="6976076" y="3914625"/>
            <a:ext cx="291248" cy="29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a36c24c2bd_0_211"/>
          <p:cNvPicPr preferRelativeResize="0"/>
          <p:nvPr/>
        </p:nvPicPr>
        <p:blipFill rotWithShape="1">
          <a:blip r:embed="rId5">
            <a:alphaModFix/>
          </a:blip>
          <a:srcRect b="16020" l="26949" r="50734" t="26054"/>
          <a:stretch/>
        </p:blipFill>
        <p:spPr>
          <a:xfrm>
            <a:off x="2564000" y="1673300"/>
            <a:ext cx="1487976" cy="217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a36c24c2bd_0_211"/>
          <p:cNvPicPr preferRelativeResize="0"/>
          <p:nvPr/>
        </p:nvPicPr>
        <p:blipFill rotWithShape="1">
          <a:blip r:embed="rId5">
            <a:alphaModFix/>
          </a:blip>
          <a:srcRect b="16020" l="49875" r="27808" t="26054"/>
          <a:stretch/>
        </p:blipFill>
        <p:spPr>
          <a:xfrm>
            <a:off x="5998125" y="1673300"/>
            <a:ext cx="1487976" cy="217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a36c24c2bd_0_222"/>
          <p:cNvSpPr txBox="1"/>
          <p:nvPr>
            <p:ph type="title"/>
          </p:nvPr>
        </p:nvSpPr>
        <p:spPr>
          <a:xfrm>
            <a:off x="1781175" y="488775"/>
            <a:ext cx="6348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Patterns</a:t>
            </a:r>
            <a:endParaRPr/>
          </a:p>
        </p:txBody>
      </p:sp>
      <p:sp>
        <p:nvSpPr>
          <p:cNvPr id="563" name="Google Shape;563;g2a36c24c2bd_0_2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564" name="Google Shape;564;g2a36c24c2bd_0_222"/>
          <p:cNvSpPr txBox="1"/>
          <p:nvPr>
            <p:ph idx="1" type="body"/>
          </p:nvPr>
        </p:nvSpPr>
        <p:spPr>
          <a:xfrm>
            <a:off x="1781175" y="1663950"/>
            <a:ext cx="6770700" cy="12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Os olhos humanos funcionam de maneiras previsíveis, são automaticamente atraídos para determinados pontos de interesse.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Parte disso depende de pessoa para pessoa, mas a maioria segue tendências particulares e previsíveis na forma como veem quase tudo, incluindo layouts.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a36c24c2bd_0_228"/>
          <p:cNvSpPr txBox="1"/>
          <p:nvPr>
            <p:ph type="title"/>
          </p:nvPr>
        </p:nvSpPr>
        <p:spPr>
          <a:xfrm>
            <a:off x="1781175" y="488775"/>
            <a:ext cx="6348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Z pattern</a:t>
            </a:r>
            <a:endParaRPr/>
          </a:p>
        </p:txBody>
      </p:sp>
      <p:sp>
        <p:nvSpPr>
          <p:cNvPr id="570" name="Google Shape;570;g2a36c24c2bd_0_2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71" name="Google Shape;571;g2a36c24c2bd_0_2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7925" y="2080050"/>
            <a:ext cx="3197875" cy="21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2a36c24c2bd_0_2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83900" y="2080049"/>
            <a:ext cx="3693347" cy="2106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a36c24c2bd_0_235"/>
          <p:cNvSpPr txBox="1"/>
          <p:nvPr>
            <p:ph type="title"/>
          </p:nvPr>
        </p:nvSpPr>
        <p:spPr>
          <a:xfrm>
            <a:off x="1781175" y="488775"/>
            <a:ext cx="6348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F pattern</a:t>
            </a:r>
            <a:endParaRPr/>
          </a:p>
        </p:txBody>
      </p:sp>
      <p:sp>
        <p:nvSpPr>
          <p:cNvPr id="578" name="Google Shape;578;g2a36c24c2bd_0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79" name="Google Shape;579;g2a36c24c2bd_0_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25" y="1927700"/>
            <a:ext cx="3259076" cy="216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a36c24c2bd_0_2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1625" y="1987688"/>
            <a:ext cx="3062850" cy="20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a36c24c2bd_0_242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Consistência</a:t>
            </a:r>
            <a:endParaRPr/>
          </a:p>
        </p:txBody>
      </p:sp>
      <p:sp>
        <p:nvSpPr>
          <p:cNvPr id="586" name="Google Shape;586;g2a36c24c2bd_0_242"/>
          <p:cNvSpPr txBox="1"/>
          <p:nvPr>
            <p:ph idx="1" type="body"/>
          </p:nvPr>
        </p:nvSpPr>
        <p:spPr>
          <a:xfrm>
            <a:off x="1781175" y="1663950"/>
            <a:ext cx="67707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consistência é um princípio fundamental no user interface design, refere-se ao uso consistente de estilos, padrões e elementos de design em todo o interface.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Inclui a aparência visual, a disposição e a funcionalidade dos componentes assim como a linguagem utilizada.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consistência ajuda a orientar o utilizador e torna-o mais user friendly, criando uma aparência profissional e unificada.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87" name="Google Shape;587;g2a36c24c2bd_0_2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a36c24c2bd_0_24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Consistência</a:t>
            </a:r>
            <a:endParaRPr/>
          </a:p>
        </p:txBody>
      </p:sp>
      <p:sp>
        <p:nvSpPr>
          <p:cNvPr id="593" name="Google Shape;593;g2a36c24c2bd_0_2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594" name="Google Shape;594;g2a36c24c2bd_0_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3125" y="2087625"/>
            <a:ext cx="5117750" cy="21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2a36c24c2bd_0_25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Consistência visual</a:t>
            </a:r>
            <a:endParaRPr/>
          </a:p>
        </p:txBody>
      </p:sp>
      <p:sp>
        <p:nvSpPr>
          <p:cNvPr id="600" name="Google Shape;600;g2a36c24c2bd_0_254"/>
          <p:cNvSpPr txBox="1"/>
          <p:nvPr>
            <p:ph idx="1" type="body"/>
          </p:nvPr>
        </p:nvSpPr>
        <p:spPr>
          <a:xfrm>
            <a:off x="1781175" y="1663950"/>
            <a:ext cx="67707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Elementos semelhantes que são percebidos da mesma forma constituem a consistência visual.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Aumentam a capacidade de aprendizagem do website.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Fontes, tamanhos, botões, rótulos e similares necessitam de ser consistentes em todo o produto para manter a consistência visual.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1" name="Google Shape;601;g2a36c24c2bd_0_2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602" name="Google Shape;602;g2a36c24c2bd_0_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0914" y="3740338"/>
            <a:ext cx="4102174" cy="8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36c24c2bd_0_26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Consistência funcional</a:t>
            </a:r>
            <a:endParaRPr/>
          </a:p>
        </p:txBody>
      </p:sp>
      <p:sp>
        <p:nvSpPr>
          <p:cNvPr id="608" name="Google Shape;608;g2a36c24c2bd_0_261"/>
          <p:cNvSpPr txBox="1"/>
          <p:nvPr>
            <p:ph idx="1" type="body"/>
          </p:nvPr>
        </p:nvSpPr>
        <p:spPr>
          <a:xfrm>
            <a:off x="1781175" y="1663950"/>
            <a:ext cx="67707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Inputs semelhantes que funcionam da mesma maneira constituem a consistência funcional.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Aumentam a previsibilidade do design fazendo com que os utilizadores se sintam seguros e protegidos.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Por exemplo, a maneira de retroceder no fluxo deve funcionar da mesma maneira em todo o website.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09" name="Google Shape;609;g2a36c24c2bd_0_2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610" name="Google Shape;610;g2a36c24c2bd_0_2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4775" y="3799725"/>
            <a:ext cx="4907950" cy="100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4a4d80d02_0_1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O que é UX/UI</a:t>
            </a:r>
            <a:endParaRPr/>
          </a:p>
        </p:txBody>
      </p:sp>
      <p:sp>
        <p:nvSpPr>
          <p:cNvPr id="79" name="Google Shape;79;g204a4d80d02_0_11"/>
          <p:cNvSpPr txBox="1"/>
          <p:nvPr>
            <p:ph idx="1" type="body"/>
          </p:nvPr>
        </p:nvSpPr>
        <p:spPr>
          <a:xfrm>
            <a:off x="1781175" y="1663950"/>
            <a:ext cx="67707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UX e UI são dois componentes únicos para uma experiência de utilizador.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UX é alusivo ao User Experience que aponta para como algo que funciona e como os utilizadores cooperam com isso.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UI é alusivo a User Interface e traduz-se no aspecto e design.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Exemplo: Considere UX como um veículo que conduzimos, mudamos mudanças e nos dá a segurança da condução numa casualidade e o UI a cor e o design do veículo.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" name="Google Shape;80;g204a4d80d02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a36c24c2bd_0_26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Consistência interna</a:t>
            </a:r>
            <a:endParaRPr/>
          </a:p>
        </p:txBody>
      </p:sp>
      <p:sp>
        <p:nvSpPr>
          <p:cNvPr id="616" name="Google Shape;616;g2a36c24c2bd_0_268"/>
          <p:cNvSpPr txBox="1"/>
          <p:nvPr>
            <p:ph idx="1" type="body"/>
          </p:nvPr>
        </p:nvSpPr>
        <p:spPr>
          <a:xfrm>
            <a:off x="1781175" y="1663950"/>
            <a:ext cx="6770700" cy="13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Esta é a combinação de consistência visual e funcional. Melhora a usabilidade e a capacidade de aprendizagem.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Mesmo quando são introduzidos novos recursos/páginas, os utilizadores terão uma maneira fácil de usar, desde que se mantenha a consistência interna.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17" name="Google Shape;617;g2a36c24c2bd_0_2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618" name="Google Shape;618;g2a36c24c2bd_0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1725" y="3421125"/>
            <a:ext cx="4520551" cy="93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a36c24c2bd_0_27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Espaço positivo</a:t>
            </a:r>
            <a:endParaRPr/>
          </a:p>
        </p:txBody>
      </p:sp>
      <p:sp>
        <p:nvSpPr>
          <p:cNvPr id="624" name="Google Shape;624;g2a36c24c2bd_0_275"/>
          <p:cNvSpPr txBox="1"/>
          <p:nvPr>
            <p:ph idx="1" type="body"/>
          </p:nvPr>
        </p:nvSpPr>
        <p:spPr>
          <a:xfrm>
            <a:off x="1781175" y="1663950"/>
            <a:ext cx="6770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Espaço positivo também pode ser referido como "espaço negativo", são as áreas no layout onde não são incluídos elementos, espaços vazios portanto.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São importantes pois oferecem uma pausa aos olhos e também destacam elementos importantes.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Muita aglomeração e desordem pode resultar numa má experiência e distrair o utilizador do que é realmente importante destacar.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Oferece circuitos de leitura mais fluidos e user friendly.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5" name="Google Shape;625;g2a36c24c2bd_0_2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a36c24c2bd_0_28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Espaço positivo</a:t>
            </a:r>
            <a:endParaRPr/>
          </a:p>
        </p:txBody>
      </p:sp>
      <p:sp>
        <p:nvSpPr>
          <p:cNvPr id="631" name="Google Shape;631;g2a36c24c2bd_0_281"/>
          <p:cNvSpPr txBox="1"/>
          <p:nvPr>
            <p:ph idx="1" type="body"/>
          </p:nvPr>
        </p:nvSpPr>
        <p:spPr>
          <a:xfrm>
            <a:off x="1781175" y="1663950"/>
            <a:ext cx="6770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Porque é tão importante?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Melhora o foco do utilizador;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Melhora a compreensão;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Ajuda a criar equilíbrio;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Indica distinção;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Indica relação;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Ajuda a estabelecer hierarquia visual;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Promove o ritmo no design.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2" name="Google Shape;632;g2a36c24c2bd_0_2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a36c24c2bd_0_28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Espaço positivo</a:t>
            </a:r>
            <a:endParaRPr/>
          </a:p>
        </p:txBody>
      </p:sp>
      <p:sp>
        <p:nvSpPr>
          <p:cNvPr id="638" name="Google Shape;638;g2a36c24c2bd_0_2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The effective utilization of white space in UI design | by Pineapple |  Muzli - Design Inspiration" id="639" name="Google Shape;639;g2a36c24c2bd_0_287"/>
          <p:cNvPicPr preferRelativeResize="0"/>
          <p:nvPr/>
        </p:nvPicPr>
        <p:blipFill rotWithShape="1">
          <a:blip r:embed="rId3">
            <a:alphaModFix/>
          </a:blip>
          <a:srcRect b="10747" l="2536" r="49688" t="17838"/>
          <a:stretch/>
        </p:blipFill>
        <p:spPr>
          <a:xfrm>
            <a:off x="2249975" y="2018275"/>
            <a:ext cx="2054325" cy="1642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effective utilization of white space in UI design | by Pineapple |  Muzli - Design Inspiration" id="640" name="Google Shape;640;g2a36c24c2bd_0_287"/>
          <p:cNvPicPr preferRelativeResize="0"/>
          <p:nvPr/>
        </p:nvPicPr>
        <p:blipFill rotWithShape="1">
          <a:blip r:embed="rId3">
            <a:alphaModFix/>
          </a:blip>
          <a:srcRect b="10747" l="49230" r="2995" t="17838"/>
          <a:stretch/>
        </p:blipFill>
        <p:spPr>
          <a:xfrm>
            <a:off x="5605337" y="2018275"/>
            <a:ext cx="2054325" cy="1642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g2a36c24c2bd_0_287"/>
          <p:cNvSpPr txBox="1"/>
          <p:nvPr/>
        </p:nvSpPr>
        <p:spPr>
          <a:xfrm>
            <a:off x="2707925" y="384809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Don´t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42" name="Google Shape;642;g2a36c24c2bd_0_287"/>
          <p:cNvSpPr txBox="1"/>
          <p:nvPr/>
        </p:nvSpPr>
        <p:spPr>
          <a:xfrm>
            <a:off x="6358150" y="3884200"/>
            <a:ext cx="548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Do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43" name="Google Shape;643;g2a36c24c2bd_0_2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47840" y="3884212"/>
            <a:ext cx="292271" cy="2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g2a36c24c2bd_0_287"/>
          <p:cNvPicPr preferRelativeResize="0"/>
          <p:nvPr/>
        </p:nvPicPr>
        <p:blipFill rotWithShape="1">
          <a:blip r:embed="rId5">
            <a:alphaModFix/>
          </a:blip>
          <a:srcRect b="19957" l="13553" r="14316" t="13027"/>
          <a:stretch/>
        </p:blipFill>
        <p:spPr>
          <a:xfrm>
            <a:off x="6976076" y="3914625"/>
            <a:ext cx="291248" cy="2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a36c24c2bd_0_29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Espaço positivo</a:t>
            </a:r>
            <a:endParaRPr/>
          </a:p>
        </p:txBody>
      </p:sp>
      <p:sp>
        <p:nvSpPr>
          <p:cNvPr id="650" name="Google Shape;650;g2a36c24c2bd_0_2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651" name="Google Shape;651;g2a36c24c2bd_0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4450" y="2010225"/>
            <a:ext cx="4129200" cy="265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a36c24c2bd_0_31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Equilíbrio e simetria</a:t>
            </a:r>
            <a:endParaRPr/>
          </a:p>
        </p:txBody>
      </p:sp>
      <p:sp>
        <p:nvSpPr>
          <p:cNvPr id="657" name="Google Shape;657;g2a36c24c2bd_0_310"/>
          <p:cNvSpPr txBox="1"/>
          <p:nvPr>
            <p:ph idx="1" type="body"/>
          </p:nvPr>
        </p:nvSpPr>
        <p:spPr>
          <a:xfrm>
            <a:off x="1781175" y="1663950"/>
            <a:ext cx="6770700" cy="24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princípio de equilíbrio e simetria tem como definição que o peso visual de diferentes elementos deve ser distribuído de forma harmoniosa e equilibrada. 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Esse equilíbrio pode ser alcançado por meio do uso de espaços em branco, linhas, formas geométricas, cores e tipografia.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objetivo é criar uma aparência esteticamente agradável e organizada que ajude a manter a atenção do utilizador e ajudá-lo a encontrar rapidamente o que procura.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58" name="Google Shape;658;g2a36c24c2bd_0_3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659" name="Google Shape;659;g2a36c24c2bd_0_3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15650" y="3794729"/>
            <a:ext cx="2115900" cy="1224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a36c24c2bd_0_31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Layout - Equilíbrio e simetria</a:t>
            </a:r>
            <a:endParaRPr/>
          </a:p>
        </p:txBody>
      </p:sp>
      <p:sp>
        <p:nvSpPr>
          <p:cNvPr id="665" name="Google Shape;665;g2a36c24c2bd_0_317"/>
          <p:cNvSpPr txBox="1"/>
          <p:nvPr>
            <p:ph idx="1" type="body"/>
          </p:nvPr>
        </p:nvSpPr>
        <p:spPr>
          <a:xfrm>
            <a:off x="1781175" y="1663950"/>
            <a:ext cx="67707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Simetria cria equilíbrio e equilíbrio no layout cria harmonia, ordem e resultados esteticamente agradáveis.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6" name="Google Shape;666;g2a36c24c2bd_0_3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Unbalanced Hero Image" id="667" name="Google Shape;667;g2a36c24c2bd_0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4550" y="2576450"/>
            <a:ext cx="2708650" cy="1032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alanced Hero Image" id="668" name="Google Shape;668;g2a36c24c2bd_0_3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4500" y="2576450"/>
            <a:ext cx="2723438" cy="1032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g2a36c24c2bd_0_317"/>
          <p:cNvSpPr txBox="1"/>
          <p:nvPr/>
        </p:nvSpPr>
        <p:spPr>
          <a:xfrm>
            <a:off x="2707925" y="3848099"/>
            <a:ext cx="720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Don´t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70" name="Google Shape;670;g2a36c24c2bd_0_317"/>
          <p:cNvSpPr txBox="1"/>
          <p:nvPr/>
        </p:nvSpPr>
        <p:spPr>
          <a:xfrm>
            <a:off x="6358150" y="3884200"/>
            <a:ext cx="5487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Do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71" name="Google Shape;671;g2a36c24c2bd_0_3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47840" y="3884212"/>
            <a:ext cx="292271" cy="2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2a36c24c2bd_0_317"/>
          <p:cNvPicPr preferRelativeResize="0"/>
          <p:nvPr/>
        </p:nvPicPr>
        <p:blipFill rotWithShape="1">
          <a:blip r:embed="rId6">
            <a:alphaModFix/>
          </a:blip>
          <a:srcRect b="19957" l="13553" r="14316" t="13027"/>
          <a:stretch/>
        </p:blipFill>
        <p:spPr>
          <a:xfrm>
            <a:off x="6976076" y="3914625"/>
            <a:ext cx="291248" cy="2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36c24c2bd_0_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User Experience (UX)</a:t>
            </a:r>
            <a:endParaRPr/>
          </a:p>
        </p:txBody>
      </p:sp>
      <p:sp>
        <p:nvSpPr>
          <p:cNvPr id="86" name="Google Shape;86;g2a36c24c2bd_0_7"/>
          <p:cNvSpPr txBox="1"/>
          <p:nvPr>
            <p:ph idx="1" type="body"/>
          </p:nvPr>
        </p:nvSpPr>
        <p:spPr>
          <a:xfrm>
            <a:off x="1781175" y="1663950"/>
            <a:ext cx="67707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É o caminho para criar e melhorar a natureza da comunicação entre um utilizador e todos os destaques de uma organização.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Não são assenta num contexto visual, mas sim o aspecto geral da experiência.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Tem o propósito de tornar simples, proficiente, pertinente e apelativo para o utilizador a sua utilização.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" name="Google Shape;87;g2a36c24c2bd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36c24c2bd_0_1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User Experience (UX)</a:t>
            </a:r>
            <a:endParaRPr/>
          </a:p>
        </p:txBody>
      </p:sp>
      <p:sp>
        <p:nvSpPr>
          <p:cNvPr id="93" name="Google Shape;93;g2a36c24c2bd_0_14"/>
          <p:cNvSpPr txBox="1"/>
          <p:nvPr>
            <p:ph idx="1" type="body"/>
          </p:nvPr>
        </p:nvSpPr>
        <p:spPr>
          <a:xfrm>
            <a:off x="1781175" y="1663950"/>
            <a:ext cx="7154100" cy="3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_User research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Compreender as necessidades, comportamentos e preferências dos utilizadores.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_Arquitetura de informação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Organizar e estruturar informações de maneira lógica e intuitiva para os utilizadores.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_Interação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Definir as interações que os utilizadores irão ter com o produto.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_Usabilidade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Avaliar a usabilidade do produto observando os utilizadores interagindo com ele.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_Acessibilidade;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Garantir que o produto seja acessível a utilizadores com diferentes habilidades e deficiências.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" name="Google Shape;94;g2a36c24c2bd_0_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TIC_Algarv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